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1"/>
  </p:notesMasterIdLst>
  <p:sldIdLst>
    <p:sldId id="256" r:id="rId2"/>
    <p:sldId id="264" r:id="rId3"/>
    <p:sldId id="257" r:id="rId4"/>
    <p:sldId id="272" r:id="rId5"/>
    <p:sldId id="259" r:id="rId6"/>
    <p:sldId id="267" r:id="rId7"/>
    <p:sldId id="268" r:id="rId8"/>
    <p:sldId id="269" r:id="rId9"/>
    <p:sldId id="271" r:id="rId10"/>
    <p:sldId id="258" r:id="rId11"/>
    <p:sldId id="270" r:id="rId12"/>
    <p:sldId id="285" r:id="rId13"/>
    <p:sldId id="287" r:id="rId14"/>
    <p:sldId id="289" r:id="rId15"/>
    <p:sldId id="288" r:id="rId16"/>
    <p:sldId id="286" r:id="rId17"/>
    <p:sldId id="273" r:id="rId18"/>
    <p:sldId id="274" r:id="rId19"/>
    <p:sldId id="275" r:id="rId20"/>
    <p:sldId id="276" r:id="rId21"/>
    <p:sldId id="277" r:id="rId22"/>
    <p:sldId id="278" r:id="rId23"/>
    <p:sldId id="279" r:id="rId24"/>
    <p:sldId id="283" r:id="rId25"/>
    <p:sldId id="280" r:id="rId26"/>
    <p:sldId id="281" r:id="rId27"/>
    <p:sldId id="282" r:id="rId28"/>
    <p:sldId id="284" r:id="rId29"/>
    <p:sldId id="290"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273" autoAdjust="0"/>
    <p:restoredTop sz="94227" autoAdjust="0"/>
  </p:normalViewPr>
  <p:slideViewPr>
    <p:cSldViewPr snapToGrid="0">
      <p:cViewPr varScale="1">
        <p:scale>
          <a:sx n="68" d="100"/>
          <a:sy n="68" d="100"/>
        </p:scale>
        <p:origin x="396" y="54"/>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76ABB4-733F-40E8-98E2-6DB99620F60E}" type="datetimeFigureOut">
              <a:rPr lang="en-GB" smtClean="0"/>
              <a:t>11/07/2023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209DFA-4358-4D94-B85E-348DBC687880}" type="slidenum">
              <a:rPr lang="en-GB" smtClean="0"/>
              <a:t>‹#›</a:t>
            </a:fld>
            <a:endParaRPr lang="en-GB"/>
          </a:p>
        </p:txBody>
      </p:sp>
    </p:spTree>
    <p:extLst>
      <p:ext uri="{BB962C8B-B14F-4D97-AF65-F5344CB8AC3E}">
        <p14:creationId xmlns:p14="http://schemas.microsoft.com/office/powerpoint/2010/main" val="702501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209DFA-4358-4D94-B85E-348DBC687880}" type="slidenum">
              <a:rPr lang="en-GB" smtClean="0"/>
              <a:t>14</a:t>
            </a:fld>
            <a:endParaRPr lang="en-GB"/>
          </a:p>
        </p:txBody>
      </p:sp>
    </p:spTree>
    <p:extLst>
      <p:ext uri="{BB962C8B-B14F-4D97-AF65-F5344CB8AC3E}">
        <p14:creationId xmlns:p14="http://schemas.microsoft.com/office/powerpoint/2010/main" val="29605032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209DFA-4358-4D94-B85E-348DBC687880}" type="slidenum">
              <a:rPr lang="en-GB" smtClean="0"/>
              <a:t>15</a:t>
            </a:fld>
            <a:endParaRPr lang="en-GB"/>
          </a:p>
        </p:txBody>
      </p:sp>
    </p:spTree>
    <p:extLst>
      <p:ext uri="{BB962C8B-B14F-4D97-AF65-F5344CB8AC3E}">
        <p14:creationId xmlns:p14="http://schemas.microsoft.com/office/powerpoint/2010/main" val="32569456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7/11/2023</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7/11/2023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7/11/2023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7/11/2023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7/11/2023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7/11/2023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7/11/2023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7/11/2023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7/11/2023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7/11/2023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7/11/2023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7/11/2023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7/11/2023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7/11/2023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7/11/2023</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7/11/2023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7/11/2023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7/11/2023</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6.xml"/><Relationship Id="rId6" Type="http://schemas.openxmlformats.org/officeDocument/2006/relationships/hyperlink" Target="https://iqmaward.com/news/kirkdale-st-lawrence-achieves-centre-of-excellence/" TargetMode="External"/><Relationship Id="rId5" Type="http://schemas.openxmlformats.org/officeDocument/2006/relationships/image" Target="../media/image5.jpeg"/><Relationship Id="rId4" Type="http://schemas.openxmlformats.org/officeDocument/2006/relationships/hyperlink" Target="https://www.bing.com/images/search?view=detailv2&amp;id=6AEF3975FFAC3DA2BB9197F0D4B2B05EF8454E63&amp;ccid=LbZjfVck&amp;iss=VSI&amp;form=SVIM01&amp;mediaurl=https%3A%2F%2Fth.bing.com%2Fth%2Fid%2FR.2db6637d5724f34350fa8850a960c46b%3Frik%3DY05F%252bF6wstTwlw%26riu%3Dhttp%253a%252f%252fiqmaward.com%252fwp-content%252fassets%252fiqm-logos%252fiqm-centre-of-excellence-award.png%26ehk%3DdcrMIgMAZNQVU78SouMtCKMMt%252fXGvUB516UGGMohfl8%253d%26risl%3D%26pid%3DImgRaw%26r%3D0&amp;expw=370&amp;exph=370&amp;thid=OIP.LbZjfVck80NQ-ohQqWDEawAAAA&amp;idpbck=1&amp;selectedindex=0&amp;ck=3B4B1AA031DFC652C45CAE9F8BFFBDCE&amp;vt=2&amp;sim=11&amp;simid=608026301429129476"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hyperlink" Target="https://www.kirkdalestlawrence.com/page/?title=Mental+Health+and+Well%2DBeing&amp;pid=76" TargetMode="External"/><Relationship Id="rId4" Type="http://schemas.openxmlformats.org/officeDocument/2006/relationships/hyperlink" Target="https://www.kirkdalestlawrence.com/page/?title=School+of+Sanctuary&amp;pid=83"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hyperlink" Target="https://twitter.com/MrsIslam8/status/1650544785994678272/photo/2"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hyperlink" Target="https://twitter.com/UKMilSchool/status/1598760648669659136" TargetMode="Externa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hyperlink" Target="https://twitter.com/MrsIslam8/status/1628148863805562881" TargetMode="External"/><Relationship Id="rId2" Type="http://schemas.openxmlformats.org/officeDocument/2006/relationships/hyperlink" Target="https://twitter.com/MissMcNeill15/status/1628053564898541569" TargetMode="External"/><Relationship Id="rId1" Type="http://schemas.openxmlformats.org/officeDocument/2006/relationships/slideLayout" Target="../slideLayouts/slideLayout6.xml"/><Relationship Id="rId4" Type="http://schemas.openxmlformats.org/officeDocument/2006/relationships/image" Target="../media/image3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977515"/>
            <a:ext cx="8825658" cy="2677648"/>
          </a:xfrm>
        </p:spPr>
        <p:txBody>
          <a:bodyPr/>
          <a:lstStyle/>
          <a:p>
            <a:pPr algn="ctr"/>
            <a:br>
              <a:rPr lang="en-GB" dirty="0"/>
            </a:br>
            <a:br>
              <a:rPr lang="en-GB" dirty="0"/>
            </a:br>
            <a:endParaRPr lang="en-GB" dirty="0"/>
          </a:p>
        </p:txBody>
      </p:sp>
      <p:sp>
        <p:nvSpPr>
          <p:cNvPr id="3" name="Subtitle 2"/>
          <p:cNvSpPr>
            <a:spLocks noGrp="1"/>
          </p:cNvSpPr>
          <p:nvPr>
            <p:ph type="subTitle" idx="1"/>
          </p:nvPr>
        </p:nvSpPr>
        <p:spPr>
          <a:xfrm>
            <a:off x="1354461" y="3846355"/>
            <a:ext cx="8825658" cy="861420"/>
          </a:xfrm>
        </p:spPr>
        <p:txBody>
          <a:bodyPr>
            <a:noAutofit/>
          </a:bodyPr>
          <a:lstStyle/>
          <a:p>
            <a:pPr algn="ctr"/>
            <a:endParaRPr lang="en-GB" sz="4800" dirty="0"/>
          </a:p>
          <a:p>
            <a:pPr algn="ctr"/>
            <a:r>
              <a:rPr lang="en-GB" sz="4800" dirty="0"/>
              <a:t>School of Sanctuary</a:t>
            </a:r>
          </a:p>
        </p:txBody>
      </p:sp>
      <p:pic>
        <p:nvPicPr>
          <p:cNvPr id="1026" name="Picture 2" descr="Image result for school of sanctu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0509" y="1134745"/>
            <a:ext cx="2863003" cy="314232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purple and yellow logo&#10;&#10;Description automatically generated with low confidence">
            <a:extLst>
              <a:ext uri="{FF2B5EF4-FFF2-40B4-BE49-F238E27FC236}">
                <a16:creationId xmlns:a16="http://schemas.microsoft.com/office/drawing/2014/main" id="{00C9A931-875A-24EA-807F-90DD9776E914}"/>
              </a:ext>
            </a:extLst>
          </p:cNvPr>
          <p:cNvPicPr>
            <a:picLocks noChangeAspect="1"/>
          </p:cNvPicPr>
          <p:nvPr/>
        </p:nvPicPr>
        <p:blipFill>
          <a:blip r:embed="rId3"/>
          <a:stretch>
            <a:fillRect/>
          </a:stretch>
        </p:blipFill>
        <p:spPr>
          <a:xfrm>
            <a:off x="5982321" y="1259944"/>
            <a:ext cx="2863003" cy="2891922"/>
          </a:xfrm>
          <a:prstGeom prst="rect">
            <a:avLst/>
          </a:prstGeom>
        </p:spPr>
      </p:pic>
    </p:spTree>
    <p:extLst>
      <p:ext uri="{BB962C8B-B14F-4D97-AF65-F5344CB8AC3E}">
        <p14:creationId xmlns:p14="http://schemas.microsoft.com/office/powerpoint/2010/main" val="37836015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Background/ Context</a:t>
            </a:r>
          </a:p>
        </p:txBody>
      </p:sp>
      <p:sp>
        <p:nvSpPr>
          <p:cNvPr id="3" name="Content Placeholder 2"/>
          <p:cNvSpPr>
            <a:spLocks noGrp="1"/>
          </p:cNvSpPr>
          <p:nvPr>
            <p:ph idx="1"/>
          </p:nvPr>
        </p:nvSpPr>
        <p:spPr/>
        <p:txBody>
          <a:bodyPr>
            <a:normAutofit/>
          </a:bodyPr>
          <a:lstStyle/>
          <a:p>
            <a:r>
              <a:rPr lang="en-GB" dirty="0" err="1">
                <a:latin typeface="+mj-lt"/>
              </a:rPr>
              <a:t>Kirkdale</a:t>
            </a:r>
            <a:r>
              <a:rPr lang="en-GB" dirty="0">
                <a:latin typeface="+mj-lt"/>
              </a:rPr>
              <a:t> St Lawrence Church of England Primary School is located in </a:t>
            </a:r>
            <a:r>
              <a:rPr lang="en-GB" dirty="0" err="1">
                <a:latin typeface="+mj-lt"/>
              </a:rPr>
              <a:t>Kirkdale</a:t>
            </a:r>
            <a:r>
              <a:rPr lang="en-GB" dirty="0">
                <a:latin typeface="+mj-lt"/>
              </a:rPr>
              <a:t>, Liverpool.</a:t>
            </a:r>
          </a:p>
          <a:p>
            <a:r>
              <a:rPr lang="en-GB" dirty="0">
                <a:latin typeface="+mj-lt"/>
              </a:rPr>
              <a:t>Currently there are around 307 children on roll.</a:t>
            </a:r>
          </a:p>
          <a:p>
            <a:r>
              <a:rPr lang="en-GB" dirty="0">
                <a:latin typeface="+mj-lt"/>
              </a:rPr>
              <a:t>Nearly half of the pupils are eligible for Free School Meals (FSM), 47%</a:t>
            </a:r>
          </a:p>
          <a:p>
            <a:r>
              <a:rPr lang="en-GB" dirty="0">
                <a:latin typeface="+mj-lt"/>
              </a:rPr>
              <a:t>The number of children on the Special Educational Needs and Disabilities (SEND) register is 22%</a:t>
            </a:r>
          </a:p>
          <a:p>
            <a:r>
              <a:rPr lang="en-GB" dirty="0">
                <a:latin typeface="+mj-lt"/>
              </a:rPr>
              <a:t>This is increased significantly in the last 4 years with an increase from 23%-now 49%</a:t>
            </a:r>
          </a:p>
          <a:p>
            <a:r>
              <a:rPr lang="en-GB" dirty="0">
                <a:solidFill>
                  <a:srgbClr val="222222"/>
                </a:solidFill>
                <a:latin typeface="+mj-lt"/>
                <a:ea typeface="Open Sans" panose="020B0606030504020204" pitchFamily="34" charset="0"/>
                <a:cs typeface="Open Sans" panose="020B0606030504020204" pitchFamily="34" charset="0"/>
              </a:rPr>
              <a:t>We were awarded the  School of Sanctuary Award in 2020.</a:t>
            </a:r>
            <a:endParaRPr lang="en-GB" dirty="0"/>
          </a:p>
        </p:txBody>
      </p:sp>
    </p:spTree>
    <p:extLst>
      <p:ext uri="{BB962C8B-B14F-4D97-AF65-F5344CB8AC3E}">
        <p14:creationId xmlns:p14="http://schemas.microsoft.com/office/powerpoint/2010/main" val="25174425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 result for school of sanctu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2487" y="624362"/>
            <a:ext cx="2173356" cy="217038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E95695F-65AF-306D-1A60-B4A68A29E804}"/>
              </a:ext>
            </a:extLst>
          </p:cNvPr>
          <p:cNvSpPr txBox="1"/>
          <p:nvPr/>
        </p:nvSpPr>
        <p:spPr>
          <a:xfrm>
            <a:off x="821635" y="2794745"/>
            <a:ext cx="9992139" cy="4431983"/>
          </a:xfrm>
          <a:prstGeom prst="rect">
            <a:avLst/>
          </a:prstGeom>
          <a:noFill/>
        </p:spPr>
        <p:txBody>
          <a:bodyPr wrap="square">
            <a:spAutoFit/>
          </a:bodyPr>
          <a:lstStyle/>
          <a:p>
            <a:pPr marL="342900" indent="-342900">
              <a:buFont typeface="Arial" panose="020B0604020202020204" pitchFamily="34" charset="0"/>
              <a:buChar char="•"/>
            </a:pPr>
            <a:r>
              <a:rPr lang="en-GB" altLang="en-US" sz="2400" b="1" dirty="0">
                <a:solidFill>
                  <a:schemeClr val="bg1"/>
                </a:solidFill>
                <a:cs typeface="Calibri" panose="020F0502020204030204" pitchFamily="34" charset="0"/>
              </a:rPr>
              <a:t>There are over </a:t>
            </a:r>
            <a:r>
              <a:rPr lang="en-GB" altLang="en-US" sz="2400" b="1" kern="10" dirty="0">
                <a:ln w="12700">
                  <a:solidFill>
                    <a:srgbClr val="B2B2B2"/>
                  </a:solidFill>
                  <a:round/>
                  <a:headEnd/>
                  <a:tailEnd/>
                </a:ln>
                <a:solidFill>
                  <a:schemeClr val="bg1"/>
                </a:solidFill>
                <a:effectLst>
                  <a:outerShdw dist="35921" dir="2700000" sy="50000" rotWithShape="0">
                    <a:srgbClr val="875B0D">
                      <a:alpha val="70000"/>
                    </a:srgbClr>
                  </a:outerShdw>
                </a:effectLst>
                <a:cs typeface="Calibri" panose="020F0502020204030204" pitchFamily="34" charset="0"/>
              </a:rPr>
              <a:t>45</a:t>
            </a:r>
            <a:r>
              <a:rPr lang="en-GB" sz="2400" b="1" kern="10" dirty="0">
                <a:ln w="12700">
                  <a:solidFill>
                    <a:srgbClr val="B2B2B2"/>
                  </a:solidFill>
                  <a:round/>
                  <a:headEnd/>
                  <a:tailEnd/>
                </a:ln>
                <a:solidFill>
                  <a:schemeClr val="bg1"/>
                </a:solidFill>
                <a:effectLst>
                  <a:outerShdw dist="35921" dir="2700000" sy="50000" rotWithShape="0">
                    <a:srgbClr val="875B0D">
                      <a:alpha val="70000"/>
                    </a:srgbClr>
                  </a:outerShdw>
                </a:effectLst>
              </a:rPr>
              <a:t> </a:t>
            </a:r>
            <a:r>
              <a:rPr lang="en-GB" altLang="en-US" sz="2400" b="1" dirty="0">
                <a:solidFill>
                  <a:schemeClr val="bg1"/>
                </a:solidFill>
                <a:cs typeface="Calibri" panose="020F0502020204030204" pitchFamily="34" charset="0"/>
              </a:rPr>
              <a:t>different languages spoken in our school?</a:t>
            </a:r>
          </a:p>
          <a:p>
            <a:pPr marL="342900" indent="-342900">
              <a:buFont typeface="Arial" panose="020B0604020202020204" pitchFamily="34" charset="0"/>
              <a:buChar char="•"/>
            </a:pPr>
            <a:endParaRPr lang="en-GB" altLang="en-US" sz="2400" b="1" dirty="0">
              <a:solidFill>
                <a:schemeClr val="bg1"/>
              </a:solidFill>
              <a:cs typeface="Calibri" panose="020F0502020204030204" pitchFamily="34" charset="0"/>
            </a:endParaRPr>
          </a:p>
          <a:p>
            <a:pPr marL="342900" indent="-342900">
              <a:buFont typeface="Arial" panose="020B0604020202020204" pitchFamily="34" charset="0"/>
              <a:buChar char="•"/>
            </a:pPr>
            <a:r>
              <a:rPr lang="en-GB" altLang="en-US" sz="2400" b="1" dirty="0">
                <a:solidFill>
                  <a:schemeClr val="bg1"/>
                </a:solidFill>
                <a:cs typeface="Calibri" panose="020F0502020204030204" pitchFamily="34" charset="0"/>
              </a:rPr>
              <a:t> Approximately 40-50 of our children are </a:t>
            </a:r>
            <a:r>
              <a:rPr lang="en-GB" sz="2400" b="1" i="0" dirty="0">
                <a:solidFill>
                  <a:schemeClr val="bg1"/>
                </a:solidFill>
                <a:effectLst/>
              </a:rPr>
              <a:t>refugees or people seeking asylum</a:t>
            </a:r>
          </a:p>
          <a:p>
            <a:endParaRPr lang="en-GB" sz="2400" b="1" i="0" dirty="0">
              <a:solidFill>
                <a:schemeClr val="bg1"/>
              </a:solidFill>
              <a:effectLst/>
            </a:endParaRPr>
          </a:p>
          <a:p>
            <a:r>
              <a:rPr lang="en-GB" sz="2400" b="1" dirty="0">
                <a:solidFill>
                  <a:schemeClr val="bg1"/>
                </a:solidFill>
              </a:rPr>
              <a:t>Half of the cohort speak English as an Additional language(EAL), 49%. Both figures are significantly above national averages</a:t>
            </a:r>
            <a:r>
              <a:rPr lang="en-GB" sz="3600" b="1" dirty="0">
                <a:solidFill>
                  <a:schemeClr val="bg1"/>
                </a:solidFill>
              </a:rPr>
              <a:t>. </a:t>
            </a:r>
          </a:p>
          <a:p>
            <a:pPr algn="ctr"/>
            <a:endParaRPr lang="en-GB" altLang="en-US" sz="3600" dirty="0">
              <a:solidFill>
                <a:schemeClr val="bg1">
                  <a:lumMod val="95000"/>
                </a:schemeClr>
              </a:solidFill>
              <a:cs typeface="Calibri" panose="020F0502020204030204" pitchFamily="34" charset="0"/>
            </a:endParaRPr>
          </a:p>
          <a:p>
            <a:pPr marL="0" indent="0" algn="ctr">
              <a:buNone/>
            </a:pPr>
            <a:endParaRPr lang="en-GB" sz="6600" kern="10" dirty="0">
              <a:ln w="12700">
                <a:solidFill>
                  <a:srgbClr val="B2B2B2"/>
                </a:solidFill>
                <a:round/>
                <a:headEnd/>
                <a:tailEnd/>
              </a:ln>
              <a:solidFill>
                <a:schemeClr val="bg1">
                  <a:lumMod val="95000"/>
                </a:schemeClr>
              </a:solidFill>
              <a:effectLst>
                <a:outerShdw dist="35921" dir="2700000" sy="50000" rotWithShape="0">
                  <a:srgbClr val="875B0D">
                    <a:alpha val="70000"/>
                  </a:srgbClr>
                </a:outerShdw>
              </a:effectLst>
              <a:latin typeface="Arial Black" panose="020B0A04020102020204" pitchFamily="34" charset="0"/>
            </a:endParaRPr>
          </a:p>
        </p:txBody>
      </p:sp>
    </p:spTree>
    <p:extLst>
      <p:ext uri="{BB962C8B-B14F-4D97-AF65-F5344CB8AC3E}">
        <p14:creationId xmlns:p14="http://schemas.microsoft.com/office/powerpoint/2010/main" val="34487701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52CDE-B6CA-9219-1D76-CEDF37660AFE}"/>
              </a:ext>
            </a:extLst>
          </p:cNvPr>
          <p:cNvSpPr>
            <a:spLocks noGrp="1"/>
          </p:cNvSpPr>
          <p:nvPr>
            <p:ph type="title"/>
          </p:nvPr>
        </p:nvSpPr>
        <p:spPr/>
        <p:txBody>
          <a:bodyPr/>
          <a:lstStyle/>
          <a:p>
            <a:endParaRPr lang="en-GB" dirty="0"/>
          </a:p>
        </p:txBody>
      </p:sp>
      <p:pic>
        <p:nvPicPr>
          <p:cNvPr id="3" name="Picture 2" descr="Image result for school of sanctuary">
            <a:extLst>
              <a:ext uri="{FF2B5EF4-FFF2-40B4-BE49-F238E27FC236}">
                <a16:creationId xmlns:a16="http://schemas.microsoft.com/office/drawing/2014/main" id="{766ED880-A3FF-536A-B148-8AF96AB86A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8982" y="595441"/>
            <a:ext cx="1923683" cy="192105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66E0E1A-0A55-9165-9A7D-28C9E07AFAF4}"/>
              </a:ext>
            </a:extLst>
          </p:cNvPr>
          <p:cNvSpPr txBox="1"/>
          <p:nvPr/>
        </p:nvSpPr>
        <p:spPr>
          <a:xfrm>
            <a:off x="586306" y="3280450"/>
            <a:ext cx="10128585" cy="2769989"/>
          </a:xfrm>
          <a:prstGeom prst="rect">
            <a:avLst/>
          </a:prstGeom>
          <a:noFill/>
        </p:spPr>
        <p:txBody>
          <a:bodyPr wrap="square" rtlCol="0">
            <a:spAutoFit/>
          </a:bodyPr>
          <a:lstStyle/>
          <a:p>
            <a:endParaRPr lang="en-GB" dirty="0"/>
          </a:p>
          <a:p>
            <a:pPr algn="ctr"/>
            <a:r>
              <a:rPr lang="en-GB" sz="2000" dirty="0"/>
              <a:t>             </a:t>
            </a:r>
            <a:r>
              <a:rPr lang="en-GB" sz="2800" dirty="0"/>
              <a:t>We had Statutory Inspection of Anglican and Methodist Schools (SIAMS) Overall rating as GOOD- December 22. </a:t>
            </a:r>
          </a:p>
          <a:p>
            <a:endParaRPr lang="en-GB" dirty="0"/>
          </a:p>
          <a:p>
            <a:endParaRPr lang="en-GB" dirty="0"/>
          </a:p>
          <a:p>
            <a:endParaRPr lang="en-GB" dirty="0"/>
          </a:p>
          <a:p>
            <a:endParaRPr lang="en-GB" dirty="0"/>
          </a:p>
        </p:txBody>
      </p:sp>
      <p:pic>
        <p:nvPicPr>
          <p:cNvPr id="1026" name="Picture 2">
            <a:extLst>
              <a:ext uri="{FF2B5EF4-FFF2-40B4-BE49-F238E27FC236}">
                <a16:creationId xmlns:a16="http://schemas.microsoft.com/office/drawing/2014/main" id="{D2872A2D-070E-7E59-1662-050F5E444D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7625" y="2197968"/>
            <a:ext cx="3540522" cy="73645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See related image detail. Inclusion Quality Mark | IQM Inclusive School Award">
            <a:hlinkClick r:id="rId4"/>
            <a:extLst>
              <a:ext uri="{FF2B5EF4-FFF2-40B4-BE49-F238E27FC236}">
                <a16:creationId xmlns:a16="http://schemas.microsoft.com/office/drawing/2014/main" id="{CD8F9022-AAFC-08A8-5725-8BF123B5FCED}"/>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15083" y="4534242"/>
            <a:ext cx="1746854" cy="1746854"/>
          </a:xfrm>
          <a:prstGeom prst="rect">
            <a:avLst/>
          </a:prstGeom>
          <a:noFill/>
          <a:ln>
            <a:noFill/>
          </a:ln>
        </p:spPr>
      </p:pic>
      <p:sp>
        <p:nvSpPr>
          <p:cNvPr id="8" name="TextBox 7">
            <a:extLst>
              <a:ext uri="{FF2B5EF4-FFF2-40B4-BE49-F238E27FC236}">
                <a16:creationId xmlns:a16="http://schemas.microsoft.com/office/drawing/2014/main" id="{517CF3C7-77BE-F81E-7DC7-BDD33A29E8DC}"/>
              </a:ext>
            </a:extLst>
          </p:cNvPr>
          <p:cNvSpPr txBox="1"/>
          <p:nvPr/>
        </p:nvSpPr>
        <p:spPr>
          <a:xfrm>
            <a:off x="2954215" y="5247249"/>
            <a:ext cx="7760676" cy="1569660"/>
          </a:xfrm>
          <a:prstGeom prst="rect">
            <a:avLst/>
          </a:prstGeom>
          <a:noFill/>
        </p:spPr>
        <p:txBody>
          <a:bodyPr wrap="square" rtlCol="0">
            <a:spAutoFit/>
          </a:bodyPr>
          <a:lstStyle/>
          <a:p>
            <a:pPr algn="ctr"/>
            <a:r>
              <a:rPr lang="en-GB" sz="2400" dirty="0"/>
              <a:t>IQM Inclusive School Award- We are now a Centre of Excellence- June 2023</a:t>
            </a:r>
          </a:p>
          <a:p>
            <a:pPr algn="ctr"/>
            <a:r>
              <a:rPr lang="en-GB" sz="2400" dirty="0" err="1">
                <a:hlinkClick r:id="rId6"/>
              </a:rPr>
              <a:t>Kirkdale</a:t>
            </a:r>
            <a:r>
              <a:rPr lang="en-GB" sz="2400" dirty="0">
                <a:hlinkClick r:id="rId6"/>
              </a:rPr>
              <a:t> St Lawrence Achieves Centre of Excellence | IQM (iqmaward.com)</a:t>
            </a:r>
            <a:endParaRPr lang="en-GB" sz="2400" dirty="0"/>
          </a:p>
        </p:txBody>
      </p:sp>
    </p:spTree>
    <p:extLst>
      <p:ext uri="{BB962C8B-B14F-4D97-AF65-F5344CB8AC3E}">
        <p14:creationId xmlns:p14="http://schemas.microsoft.com/office/powerpoint/2010/main" val="2026537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761413" cy="1292454"/>
          </a:xfrm>
        </p:spPr>
        <p:txBody>
          <a:bodyPr/>
          <a:lstStyle/>
          <a:p>
            <a:pPr algn="ctr"/>
            <a:r>
              <a:rPr lang="en-GB" dirty="0">
                <a:solidFill>
                  <a:schemeClr val="bg1"/>
                </a:solidFill>
                <a:latin typeface="Open Sans" panose="020B0606030504020204" pitchFamily="34" charset="0"/>
              </a:rPr>
              <a:t>How we have worked towards the reaccreditation for </a:t>
            </a:r>
            <a:r>
              <a:rPr lang="en-GB" b="1" dirty="0">
                <a:solidFill>
                  <a:schemeClr val="bg1"/>
                </a:solidFill>
                <a:latin typeface="Open Sans" panose="020B0606030504020204" pitchFamily="34" charset="0"/>
              </a:rPr>
              <a:t>SCHOOL OF SANCTUARY</a:t>
            </a:r>
            <a:br>
              <a:rPr lang="en-GB" b="1" dirty="0">
                <a:solidFill>
                  <a:srgbClr val="222222"/>
                </a:solidFill>
                <a:latin typeface="Open Sans" panose="020B0606030504020204" pitchFamily="34" charset="0"/>
              </a:rPr>
            </a:br>
            <a:endParaRPr lang="en-GB" dirty="0"/>
          </a:p>
        </p:txBody>
      </p:sp>
      <p:sp>
        <p:nvSpPr>
          <p:cNvPr id="3" name="Content Placeholder 2"/>
          <p:cNvSpPr>
            <a:spLocks noGrp="1"/>
          </p:cNvSpPr>
          <p:nvPr>
            <p:ph idx="1"/>
          </p:nvPr>
        </p:nvSpPr>
        <p:spPr>
          <a:xfrm>
            <a:off x="1154954" y="2603500"/>
            <a:ext cx="9791342" cy="3519004"/>
          </a:xfrm>
        </p:spPr>
        <p:txBody>
          <a:bodyPr>
            <a:normAutofit fontScale="92500" lnSpcReduction="10000"/>
          </a:bodyPr>
          <a:lstStyle/>
          <a:p>
            <a:pPr marL="0" indent="0">
              <a:buNone/>
            </a:pPr>
            <a:r>
              <a:rPr lang="en-GB" sz="2800" dirty="0">
                <a:solidFill>
                  <a:srgbClr val="222222"/>
                </a:solidFill>
                <a:latin typeface="Open Sans" panose="020B0606030504020204" pitchFamily="34" charset="0"/>
              </a:rPr>
              <a:t>The first thing we did as a SLT was to look at the School of Sanctuary Self-Assessment Tool.</a:t>
            </a:r>
          </a:p>
          <a:p>
            <a:pPr marL="0" indent="0">
              <a:buNone/>
            </a:pPr>
            <a:r>
              <a:rPr lang="en-GB" sz="3500" b="1" dirty="0">
                <a:solidFill>
                  <a:srgbClr val="FF0000"/>
                </a:solidFill>
                <a:latin typeface="Open Sans" panose="020B0606030504020204" pitchFamily="34" charset="0"/>
              </a:rPr>
              <a:t>R</a:t>
            </a:r>
          </a:p>
          <a:p>
            <a:pPr marL="0" indent="0">
              <a:buNone/>
            </a:pPr>
            <a:r>
              <a:rPr lang="en-GB" sz="3500" b="1" dirty="0">
                <a:solidFill>
                  <a:srgbClr val="FFC000"/>
                </a:solidFill>
                <a:latin typeface="Open Sans" panose="020B0606030504020204" pitchFamily="34" charset="0"/>
              </a:rPr>
              <a:t>A</a:t>
            </a:r>
          </a:p>
          <a:p>
            <a:pPr marL="0" indent="0">
              <a:buNone/>
            </a:pPr>
            <a:r>
              <a:rPr lang="en-GB" sz="3500" b="1" dirty="0">
                <a:solidFill>
                  <a:srgbClr val="00B050"/>
                </a:solidFill>
                <a:latin typeface="Open Sans" panose="020B0606030504020204" pitchFamily="34" charset="0"/>
              </a:rPr>
              <a:t>G</a:t>
            </a:r>
          </a:p>
          <a:p>
            <a:pPr marL="0" indent="0">
              <a:buNone/>
            </a:pPr>
            <a:r>
              <a:rPr lang="en-GB" sz="2800" dirty="0">
                <a:solidFill>
                  <a:schemeClr val="tx1"/>
                </a:solidFill>
                <a:latin typeface="Open Sans" panose="020B0606030504020204" pitchFamily="34" charset="0"/>
              </a:rPr>
              <a:t>We then looked at how we could incorporate areas for development in our School Development Plan.</a:t>
            </a:r>
          </a:p>
          <a:p>
            <a:pPr marL="0" indent="0">
              <a:buNone/>
            </a:pPr>
            <a:endParaRPr lang="en-GB" sz="3600" dirty="0">
              <a:solidFill>
                <a:srgbClr val="222222"/>
              </a:solidFill>
              <a:latin typeface="Open Sans" panose="020B0606030504020204" pitchFamily="34" charset="0"/>
            </a:endParaRPr>
          </a:p>
          <a:p>
            <a:pPr marL="0" indent="0" algn="ctr">
              <a:buNone/>
            </a:pPr>
            <a:endParaRPr lang="en-GB" sz="3600" b="1" dirty="0">
              <a:solidFill>
                <a:srgbClr val="222222"/>
              </a:solidFill>
              <a:latin typeface="Open Sans" panose="020B0606030504020204" pitchFamily="34" charset="0"/>
            </a:endParaRPr>
          </a:p>
          <a:p>
            <a:pPr marL="0" indent="0">
              <a:buNone/>
            </a:pPr>
            <a:endParaRPr lang="en-GB" sz="3600" b="1" dirty="0">
              <a:solidFill>
                <a:srgbClr val="222222"/>
              </a:solidFill>
              <a:latin typeface="Open Sans" panose="020B0606030504020204" pitchFamily="34" charset="0"/>
            </a:endParaRPr>
          </a:p>
          <a:p>
            <a:pPr marL="0" indent="0" algn="ctr">
              <a:buNone/>
            </a:pPr>
            <a:endParaRPr lang="en-GB" sz="3600" b="1" dirty="0">
              <a:solidFill>
                <a:srgbClr val="222222"/>
              </a:solidFill>
              <a:latin typeface="Open Sans" panose="020B0606030504020204" pitchFamily="34" charset="0"/>
            </a:endParaRPr>
          </a:p>
          <a:p>
            <a:pPr marL="0" indent="0" algn="ctr">
              <a:buNone/>
            </a:pPr>
            <a:endParaRPr lang="en-GB" sz="3600" b="1" i="0" dirty="0">
              <a:solidFill>
                <a:srgbClr val="222222"/>
              </a:solidFill>
              <a:effectLst/>
              <a:latin typeface="Open Sans" panose="020B0606030504020204" pitchFamily="34" charset="0"/>
            </a:endParaRPr>
          </a:p>
          <a:p>
            <a:endParaRPr lang="en-GB" sz="2800" b="1" dirty="0"/>
          </a:p>
        </p:txBody>
      </p:sp>
    </p:spTree>
    <p:extLst>
      <p:ext uri="{BB962C8B-B14F-4D97-AF65-F5344CB8AC3E}">
        <p14:creationId xmlns:p14="http://schemas.microsoft.com/office/powerpoint/2010/main" val="22503352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4B977-5A5F-27B9-A2D8-95F75FB2FF1D}"/>
              </a:ext>
            </a:extLst>
          </p:cNvPr>
          <p:cNvSpPr>
            <a:spLocks noGrp="1"/>
          </p:cNvSpPr>
          <p:nvPr>
            <p:ph type="title"/>
          </p:nvPr>
        </p:nvSpPr>
        <p:spPr/>
        <p:txBody>
          <a:bodyPr/>
          <a:lstStyle/>
          <a:p>
            <a:r>
              <a:rPr lang="en-GB" dirty="0"/>
              <a:t>How do we support our children?</a:t>
            </a:r>
          </a:p>
        </p:txBody>
      </p:sp>
      <p:sp>
        <p:nvSpPr>
          <p:cNvPr id="4" name="TextBox 3">
            <a:extLst>
              <a:ext uri="{FF2B5EF4-FFF2-40B4-BE49-F238E27FC236}">
                <a16:creationId xmlns:a16="http://schemas.microsoft.com/office/drawing/2014/main" id="{4F67EC89-DE15-A6A0-9BC1-4450CFEC48E1}"/>
              </a:ext>
            </a:extLst>
          </p:cNvPr>
          <p:cNvSpPr txBox="1"/>
          <p:nvPr/>
        </p:nvSpPr>
        <p:spPr>
          <a:xfrm>
            <a:off x="525329" y="2273613"/>
            <a:ext cx="10951053" cy="5786199"/>
          </a:xfrm>
          <a:prstGeom prst="rect">
            <a:avLst/>
          </a:prstGeom>
          <a:noFill/>
        </p:spPr>
        <p:txBody>
          <a:bodyPr wrap="square">
            <a:spAutoFit/>
          </a:bodyPr>
          <a:lstStyle/>
          <a:p>
            <a:pPr marL="342900" indent="-342900">
              <a:buFont typeface="Arial" panose="020B0604020202020204" pitchFamily="34" charset="0"/>
              <a:buChar char="•"/>
            </a:pPr>
            <a:r>
              <a:rPr lang="en-GB" sz="2000" b="1" dirty="0"/>
              <a:t>A</a:t>
            </a:r>
            <a:r>
              <a:rPr lang="en-GB" sz="2000" dirty="0"/>
              <a:t> </a:t>
            </a:r>
            <a:r>
              <a:rPr lang="en-GB" sz="2000" b="1" dirty="0"/>
              <a:t>clear EAL and Inclusion Policy and Action Plans to support next steps</a:t>
            </a:r>
          </a:p>
          <a:p>
            <a:pPr marL="285750" indent="-285750">
              <a:buFont typeface="Arial" panose="020B0604020202020204" pitchFamily="34" charset="0"/>
              <a:buChar char="•"/>
            </a:pPr>
            <a:endParaRPr lang="en-GB" sz="2000" b="1" dirty="0"/>
          </a:p>
          <a:p>
            <a:pPr marL="285750" indent="-285750">
              <a:buFont typeface="Arial" panose="020B0604020202020204" pitchFamily="34" charset="0"/>
              <a:buChar char="•"/>
            </a:pPr>
            <a:r>
              <a:rPr lang="en-GB" sz="2000" b="1" dirty="0"/>
              <a:t>Good CPD for ALL staff- are staff aware of what EAL children need?</a:t>
            </a:r>
          </a:p>
          <a:p>
            <a:pPr marL="285750" indent="-285750">
              <a:buFont typeface="Arial" panose="020B0604020202020204" pitchFamily="34" charset="0"/>
              <a:buChar char="•"/>
            </a:pPr>
            <a:endParaRPr lang="en-GB" sz="2000" b="1" dirty="0"/>
          </a:p>
          <a:p>
            <a:pPr marL="285750" indent="-285750">
              <a:buFont typeface="Arial" panose="020B0604020202020204" pitchFamily="34" charset="0"/>
              <a:buChar char="•"/>
            </a:pPr>
            <a:r>
              <a:rPr lang="en-GB" sz="2000" b="1" dirty="0"/>
              <a:t>Staff Induction</a:t>
            </a:r>
          </a:p>
          <a:p>
            <a:pPr marL="285750" indent="-285750">
              <a:buFont typeface="Arial" panose="020B0604020202020204" pitchFamily="34" charset="0"/>
              <a:buChar char="•"/>
            </a:pPr>
            <a:endParaRPr lang="en-GB" sz="2000" b="1" dirty="0"/>
          </a:p>
          <a:p>
            <a:pPr marL="285750" indent="-285750">
              <a:buFont typeface="Arial" panose="020B0604020202020204" pitchFamily="34" charset="0"/>
              <a:buChar char="•"/>
            </a:pPr>
            <a:r>
              <a:rPr lang="en-GB" sz="2000" b="1" dirty="0"/>
              <a:t>Regular Staff meetings- EAL staff meeting April 23</a:t>
            </a:r>
          </a:p>
          <a:p>
            <a:pPr marL="285750" indent="-285750">
              <a:buFont typeface="Arial" panose="020B0604020202020204" pitchFamily="34" charset="0"/>
              <a:buChar char="•"/>
            </a:pPr>
            <a:endParaRPr lang="en-GB" sz="2000" b="1" dirty="0"/>
          </a:p>
          <a:p>
            <a:pPr marL="285750" indent="-285750">
              <a:buFont typeface="Arial" panose="020B0604020202020204" pitchFamily="34" charset="0"/>
              <a:buChar char="•"/>
            </a:pPr>
            <a:r>
              <a:rPr lang="en-GB" sz="2000" b="1" dirty="0"/>
              <a:t>Our school Values- </a:t>
            </a:r>
            <a:r>
              <a:rPr lang="en-GB" sz="2000" b="1" i="1" dirty="0"/>
              <a:t>Compassion, Trust, Thankfulness, Courage, Hope</a:t>
            </a:r>
          </a:p>
          <a:p>
            <a:pPr marL="342900" indent="-342900">
              <a:buFont typeface="Arial" panose="020B0604020202020204" pitchFamily="34" charset="0"/>
              <a:buChar char="•"/>
            </a:pPr>
            <a:endParaRPr lang="en-GB" sz="2000" b="1" dirty="0"/>
          </a:p>
          <a:p>
            <a:pPr marL="285750" indent="-285750">
              <a:buFont typeface="Arial" panose="020B0604020202020204" pitchFamily="34" charset="0"/>
              <a:buChar char="•"/>
            </a:pPr>
            <a:r>
              <a:rPr lang="en-GB" sz="2000" b="1" dirty="0"/>
              <a:t>Pastoral support  (Pastoral Team)</a:t>
            </a:r>
          </a:p>
          <a:p>
            <a:pPr marL="285750" indent="-285750">
              <a:buFont typeface="Arial" panose="020B0604020202020204" pitchFamily="34" charset="0"/>
              <a:buChar char="•"/>
            </a:pPr>
            <a:endParaRPr lang="en-GB" sz="2000" b="1" dirty="0"/>
          </a:p>
          <a:p>
            <a:pPr marL="285750" indent="-285750">
              <a:buFont typeface="Arial" panose="020B0604020202020204" pitchFamily="34" charset="0"/>
              <a:buChar char="•"/>
            </a:pPr>
            <a:r>
              <a:rPr lang="en-GB" sz="2000" b="1" dirty="0"/>
              <a:t>Trauma Informed Practice (Hearts Project)</a:t>
            </a:r>
          </a:p>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endParaRPr lang="en-GB" sz="2800" kern="1200" dirty="0"/>
          </a:p>
          <a:p>
            <a:endParaRPr lang="en-GB" dirty="0"/>
          </a:p>
          <a:p>
            <a:pPr lvl="0"/>
            <a:endParaRPr lang="en-GB" dirty="0"/>
          </a:p>
          <a:p>
            <a:pPr lvl="0"/>
            <a:endParaRPr lang="en-GB" dirty="0"/>
          </a:p>
        </p:txBody>
      </p:sp>
    </p:spTree>
    <p:extLst>
      <p:ext uri="{BB962C8B-B14F-4D97-AF65-F5344CB8AC3E}">
        <p14:creationId xmlns:p14="http://schemas.microsoft.com/office/powerpoint/2010/main" val="1031961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501CF-40ED-B76F-8636-866A6FF0D86E}"/>
              </a:ext>
            </a:extLst>
          </p:cNvPr>
          <p:cNvSpPr>
            <a:spLocks noGrp="1"/>
          </p:cNvSpPr>
          <p:nvPr>
            <p:ph type="title"/>
          </p:nvPr>
        </p:nvSpPr>
        <p:spPr>
          <a:xfrm>
            <a:off x="1154954" y="973668"/>
            <a:ext cx="9632316" cy="706964"/>
          </a:xfrm>
        </p:spPr>
        <p:txBody>
          <a:bodyPr/>
          <a:lstStyle/>
          <a:p>
            <a:r>
              <a:rPr lang="en-GB" dirty="0"/>
              <a:t>How do we support our children? cont.</a:t>
            </a:r>
          </a:p>
        </p:txBody>
      </p:sp>
      <p:sp>
        <p:nvSpPr>
          <p:cNvPr id="4" name="TextBox 3">
            <a:extLst>
              <a:ext uri="{FF2B5EF4-FFF2-40B4-BE49-F238E27FC236}">
                <a16:creationId xmlns:a16="http://schemas.microsoft.com/office/drawing/2014/main" id="{19875A18-0F3C-552D-4F5B-661CF66F3468}"/>
              </a:ext>
            </a:extLst>
          </p:cNvPr>
          <p:cNvSpPr txBox="1"/>
          <p:nvPr/>
        </p:nvSpPr>
        <p:spPr>
          <a:xfrm>
            <a:off x="689113" y="2456795"/>
            <a:ext cx="10098157" cy="5509200"/>
          </a:xfrm>
          <a:prstGeom prst="rect">
            <a:avLst/>
          </a:prstGeom>
          <a:noFill/>
        </p:spPr>
        <p:txBody>
          <a:bodyPr wrap="square">
            <a:spAutoFit/>
          </a:bodyPr>
          <a:lstStyle/>
          <a:p>
            <a:pPr marL="457200" lvl="0" indent="-457200">
              <a:buFont typeface="Arial" panose="020B0604020202020204" pitchFamily="34" charset="0"/>
              <a:buChar char="•"/>
            </a:pPr>
            <a:r>
              <a:rPr lang="en-GB" sz="2000" b="1" dirty="0"/>
              <a:t>Practical activities as much possible (adapted teaching).</a:t>
            </a:r>
          </a:p>
          <a:p>
            <a:pPr marL="457200" lvl="0" indent="-457200">
              <a:buFont typeface="Arial" panose="020B0604020202020204" pitchFamily="34" charset="0"/>
              <a:buChar char="•"/>
            </a:pPr>
            <a:endParaRPr lang="en-GB" sz="2000" b="1" dirty="0"/>
          </a:p>
          <a:p>
            <a:pPr marL="457200" lvl="0" indent="-457200">
              <a:buFont typeface="Arial" panose="020B0604020202020204" pitchFamily="34" charset="0"/>
              <a:buChar char="•"/>
            </a:pPr>
            <a:r>
              <a:rPr lang="en-GB" sz="2000" b="1" dirty="0"/>
              <a:t>Welcoming classroom (home-language)</a:t>
            </a:r>
          </a:p>
          <a:p>
            <a:pPr marL="457200" lvl="0" indent="-457200">
              <a:buFont typeface="Arial" panose="020B0604020202020204" pitchFamily="34" charset="0"/>
              <a:buChar char="•"/>
            </a:pPr>
            <a:endParaRPr lang="en-GB" sz="2000" b="1" dirty="0"/>
          </a:p>
          <a:p>
            <a:pPr marL="457200" lvl="0" indent="-457200">
              <a:buFont typeface="Arial" panose="020B0604020202020204" pitchFamily="34" charset="0"/>
              <a:buChar char="•"/>
            </a:pPr>
            <a:r>
              <a:rPr lang="en-GB" sz="2000" b="1" dirty="0"/>
              <a:t>Dual Language resources</a:t>
            </a:r>
          </a:p>
          <a:p>
            <a:pPr marL="457200" lvl="0" indent="-457200">
              <a:buFont typeface="Arial" panose="020B0604020202020204" pitchFamily="34" charset="0"/>
              <a:buChar char="•"/>
            </a:pPr>
            <a:endParaRPr lang="en-GB" sz="2000" b="1" dirty="0"/>
          </a:p>
          <a:p>
            <a:pPr marL="457200" indent="-457200">
              <a:buFont typeface="Arial" panose="020B0604020202020204" pitchFamily="34" charset="0"/>
              <a:buChar char="•"/>
            </a:pPr>
            <a:r>
              <a:rPr lang="en-GB" sz="2000" b="1" dirty="0"/>
              <a:t>Technology- Google translate/ EMAS UK</a:t>
            </a:r>
          </a:p>
          <a:p>
            <a:pPr marL="457200" indent="-457200">
              <a:buFont typeface="Arial" panose="020B0604020202020204" pitchFamily="34" charset="0"/>
              <a:buChar char="•"/>
            </a:pPr>
            <a:endParaRPr lang="en-GB" sz="2000" b="1" kern="1200" dirty="0"/>
          </a:p>
          <a:p>
            <a:pPr marL="457200" indent="-457200">
              <a:buFont typeface="Arial" panose="020B0604020202020204" pitchFamily="34" charset="0"/>
              <a:buChar char="•"/>
            </a:pPr>
            <a:r>
              <a:rPr lang="en-GB" sz="2000" b="1" kern="1200" dirty="0"/>
              <a:t>Adult support (LSAs/ EMTAS)</a:t>
            </a:r>
          </a:p>
          <a:p>
            <a:pPr marL="457200" indent="-457200">
              <a:buFont typeface="Arial" panose="020B0604020202020204" pitchFamily="34" charset="0"/>
              <a:buChar char="•"/>
            </a:pPr>
            <a:endParaRPr lang="en-GB" sz="2000" b="1" dirty="0"/>
          </a:p>
          <a:p>
            <a:pPr marL="457200" indent="-457200">
              <a:buFont typeface="Arial" panose="020B0604020202020204" pitchFamily="34" charset="0"/>
              <a:buChar char="•"/>
            </a:pPr>
            <a:r>
              <a:rPr lang="en-GB" sz="2000" b="1" dirty="0"/>
              <a:t>Encourage use of home language to consolidate learning (letters, coffee mornings, induction program</a:t>
            </a:r>
            <a:r>
              <a:rPr lang="en-GB" sz="2800" dirty="0"/>
              <a:t>.</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endParaRPr lang="en-GB" sz="2000" b="1" kern="1200" dirty="0"/>
          </a:p>
          <a:p>
            <a:pPr marL="285750" lvl="0" indent="-285750">
              <a:buFont typeface="Arial" panose="020B0604020202020204" pitchFamily="34" charset="0"/>
              <a:buChar char="•"/>
            </a:pPr>
            <a:endParaRPr lang="en-GB" sz="2800" dirty="0"/>
          </a:p>
          <a:p>
            <a:pPr marL="285750" lvl="0" indent="-285750">
              <a:buFont typeface="Arial" panose="020B0604020202020204" pitchFamily="34" charset="0"/>
              <a:buChar char="•"/>
            </a:pPr>
            <a:endParaRPr lang="en-GB" sz="2800" dirty="0"/>
          </a:p>
        </p:txBody>
      </p:sp>
    </p:spTree>
    <p:extLst>
      <p:ext uri="{BB962C8B-B14F-4D97-AF65-F5344CB8AC3E}">
        <p14:creationId xmlns:p14="http://schemas.microsoft.com/office/powerpoint/2010/main" val="16225545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19904-56A2-36A0-AD7F-0254931A19B4}"/>
              </a:ext>
            </a:extLst>
          </p:cNvPr>
          <p:cNvSpPr>
            <a:spLocks noGrp="1"/>
          </p:cNvSpPr>
          <p:nvPr>
            <p:ph type="title"/>
          </p:nvPr>
        </p:nvSpPr>
        <p:spPr/>
        <p:txBody>
          <a:bodyPr/>
          <a:lstStyle/>
          <a:p>
            <a:r>
              <a:rPr lang="en-GB" dirty="0"/>
              <a:t>How do we support our children?</a:t>
            </a:r>
          </a:p>
        </p:txBody>
      </p:sp>
      <p:sp>
        <p:nvSpPr>
          <p:cNvPr id="4" name="TextBox 3">
            <a:extLst>
              <a:ext uri="{FF2B5EF4-FFF2-40B4-BE49-F238E27FC236}">
                <a16:creationId xmlns:a16="http://schemas.microsoft.com/office/drawing/2014/main" id="{C281C520-B300-DF4B-FE1B-01830DDFA2CF}"/>
              </a:ext>
            </a:extLst>
          </p:cNvPr>
          <p:cNvSpPr txBox="1"/>
          <p:nvPr/>
        </p:nvSpPr>
        <p:spPr>
          <a:xfrm>
            <a:off x="337930" y="2279374"/>
            <a:ext cx="11516139" cy="5324535"/>
          </a:xfrm>
          <a:prstGeom prst="rect">
            <a:avLst/>
          </a:prstGeom>
          <a:noFill/>
        </p:spPr>
        <p:txBody>
          <a:bodyPr wrap="square">
            <a:spAutoFit/>
          </a:bodyPr>
          <a:lstStyle/>
          <a:p>
            <a:pPr marL="457200" indent="-457200">
              <a:buFont typeface="Arial" panose="020B0604020202020204" pitchFamily="34" charset="0"/>
              <a:buChar char="•"/>
            </a:pPr>
            <a:r>
              <a:rPr lang="en-GB" sz="2000" b="1" dirty="0"/>
              <a:t>Induction Program- with interpreter if required (</a:t>
            </a:r>
            <a:r>
              <a:rPr lang="en-GB" sz="2000" b="1" dirty="0" err="1"/>
              <a:t>Beesdialect</a:t>
            </a:r>
            <a:r>
              <a:rPr lang="en-GB" sz="2000" b="1" dirty="0"/>
              <a:t>), uniforms, food parcel support (bespoke for refugee or asylum)</a:t>
            </a:r>
          </a:p>
          <a:p>
            <a:pPr marL="457200" indent="-457200">
              <a:buFont typeface="Arial" panose="020B0604020202020204" pitchFamily="34" charset="0"/>
              <a:buChar char="•"/>
            </a:pPr>
            <a:endParaRPr lang="en-GB" sz="2000" b="1" kern="1200" dirty="0"/>
          </a:p>
          <a:p>
            <a:pPr marL="457200" indent="-457200">
              <a:buFont typeface="Arial" panose="020B0604020202020204" pitchFamily="34" charset="0"/>
              <a:buChar char="•"/>
            </a:pPr>
            <a:r>
              <a:rPr lang="en-GB" sz="2000" b="1" kern="1200" dirty="0"/>
              <a:t>Peer support and paired/groups activities (adapted teaching)</a:t>
            </a:r>
          </a:p>
          <a:p>
            <a:pPr marL="457200" indent="-457200">
              <a:buFont typeface="Arial" panose="020B0604020202020204" pitchFamily="34" charset="0"/>
              <a:buChar char="•"/>
            </a:pPr>
            <a:endParaRPr lang="en-GB" sz="2000" b="1" kern="1200" dirty="0"/>
          </a:p>
          <a:p>
            <a:pPr marL="457200" indent="-457200">
              <a:buFont typeface="Arial" panose="020B0604020202020204" pitchFamily="34" charset="0"/>
              <a:buChar char="•"/>
            </a:pPr>
            <a:r>
              <a:rPr lang="en-GB" sz="2000" b="1" kern="1200" dirty="0"/>
              <a:t>Assemblies, Picture News, Themed weeks/ days (Refugee Week, Black History Month, Mother Tongue Day).</a:t>
            </a:r>
          </a:p>
          <a:p>
            <a:pPr marL="457200" indent="-457200">
              <a:buFont typeface="Arial" panose="020B0604020202020204" pitchFamily="34" charset="0"/>
              <a:buChar char="•"/>
            </a:pPr>
            <a:endParaRPr lang="en-GB" sz="2000" b="1" kern="1200" dirty="0"/>
          </a:p>
          <a:p>
            <a:pPr marL="457200" indent="-457200">
              <a:buFont typeface="Arial" panose="020B0604020202020204" pitchFamily="34" charset="0"/>
              <a:buChar char="•"/>
            </a:pPr>
            <a:r>
              <a:rPr lang="en-GB" sz="2000" b="1" dirty="0"/>
              <a:t>Revised assessment for EAL children (</a:t>
            </a:r>
            <a:r>
              <a:rPr lang="en-GB" sz="2000" b="1" dirty="0" err="1"/>
              <a:t>Nassea</a:t>
            </a:r>
            <a:r>
              <a:rPr lang="en-GB" sz="2000" b="1" dirty="0"/>
              <a:t>, </a:t>
            </a:r>
            <a:r>
              <a:rPr lang="en-GB" sz="2000" b="1" dirty="0" err="1"/>
              <a:t>Wellcomm</a:t>
            </a:r>
            <a:r>
              <a:rPr lang="en-GB" sz="2000" b="1" dirty="0"/>
              <a:t>, Language Plans, Ranking system, Language acquisition assessment).</a:t>
            </a:r>
          </a:p>
          <a:p>
            <a:pPr marL="457200" indent="-457200">
              <a:buFont typeface="Arial" panose="020B0604020202020204" pitchFamily="34" charset="0"/>
              <a:buChar char="•"/>
            </a:pPr>
            <a:endParaRPr lang="en-GB" sz="2000" b="1" dirty="0"/>
          </a:p>
          <a:p>
            <a:pPr marL="457200" indent="-457200">
              <a:buFont typeface="Arial" panose="020B0604020202020204" pitchFamily="34" charset="0"/>
              <a:buChar char="•"/>
            </a:pPr>
            <a:r>
              <a:rPr lang="en-GB" sz="2000" b="1" dirty="0"/>
              <a:t>Cornerstones Curriculum</a:t>
            </a:r>
          </a:p>
          <a:p>
            <a:pPr marL="457200" indent="-457200">
              <a:buFont typeface="Arial" panose="020B0604020202020204" pitchFamily="34" charset="0"/>
              <a:buChar char="•"/>
            </a:pPr>
            <a:r>
              <a:rPr lang="en-GB" sz="2000" b="1" dirty="0"/>
              <a:t>,</a:t>
            </a:r>
          </a:p>
          <a:p>
            <a:pPr marL="457200" indent="-457200">
              <a:buFont typeface="Arial" panose="020B0604020202020204" pitchFamily="34" charset="0"/>
              <a:buChar char="•"/>
            </a:pPr>
            <a:r>
              <a:rPr lang="en-GB" sz="2000" b="1" dirty="0"/>
              <a:t>Extracurricular clubs- Cooking across the continents</a:t>
            </a:r>
          </a:p>
          <a:p>
            <a:pPr marL="457200" indent="-457200">
              <a:buFont typeface="Arial" panose="020B0604020202020204" pitchFamily="34" charset="0"/>
              <a:buChar char="•"/>
            </a:pPr>
            <a:endParaRPr lang="en-GB" sz="2000" b="1" kern="1200" dirty="0"/>
          </a:p>
          <a:p>
            <a:pPr marL="457200" indent="-457200">
              <a:buFont typeface="Arial" panose="020B0604020202020204" pitchFamily="34" charset="0"/>
              <a:buChar char="•"/>
            </a:pPr>
            <a:endParaRPr lang="en-GB" sz="2000" b="1" kern="1200" dirty="0"/>
          </a:p>
          <a:p>
            <a:pPr marL="457200" indent="-457200">
              <a:buFont typeface="Arial" panose="020B0604020202020204" pitchFamily="34" charset="0"/>
              <a:buChar char="•"/>
            </a:pPr>
            <a:endParaRPr lang="en-GB" sz="2000" b="1" kern="1200" dirty="0"/>
          </a:p>
        </p:txBody>
      </p:sp>
    </p:spTree>
    <p:extLst>
      <p:ext uri="{BB962C8B-B14F-4D97-AF65-F5344CB8AC3E}">
        <p14:creationId xmlns:p14="http://schemas.microsoft.com/office/powerpoint/2010/main" val="1424445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5C796-342B-107C-FD2E-ECBCD654A830}"/>
              </a:ext>
            </a:extLst>
          </p:cNvPr>
          <p:cNvSpPr>
            <a:spLocks noGrp="1"/>
          </p:cNvSpPr>
          <p:nvPr>
            <p:ph type="title"/>
          </p:nvPr>
        </p:nvSpPr>
        <p:spPr/>
        <p:txBody>
          <a:bodyPr/>
          <a:lstStyle/>
          <a:p>
            <a:r>
              <a:rPr lang="en-GB" dirty="0"/>
              <a:t>Well- Being Support/ SEN Support</a:t>
            </a:r>
          </a:p>
        </p:txBody>
      </p:sp>
      <p:sp>
        <p:nvSpPr>
          <p:cNvPr id="3" name="Text Placeholder 2">
            <a:extLst>
              <a:ext uri="{FF2B5EF4-FFF2-40B4-BE49-F238E27FC236}">
                <a16:creationId xmlns:a16="http://schemas.microsoft.com/office/drawing/2014/main" id="{D9669563-1C22-88E6-18F3-F165E954B0D1}"/>
              </a:ext>
            </a:extLst>
          </p:cNvPr>
          <p:cNvSpPr>
            <a:spLocks noGrp="1"/>
          </p:cNvSpPr>
          <p:nvPr>
            <p:ph type="body" sz="half" idx="2"/>
          </p:nvPr>
        </p:nvSpPr>
        <p:spPr>
          <a:xfrm>
            <a:off x="1021797" y="3340100"/>
            <a:ext cx="8825659" cy="3272248"/>
          </a:xfrm>
        </p:spPr>
        <p:txBody>
          <a:bodyPr>
            <a:normAutofit fontScale="55000" lnSpcReduction="20000"/>
          </a:bodyPr>
          <a:lstStyle/>
          <a:p>
            <a:pPr marL="285750" indent="-285750">
              <a:buFont typeface="Arial" panose="020B0604020202020204" pitchFamily="34" charset="0"/>
              <a:buChar char="•"/>
            </a:pPr>
            <a:r>
              <a:rPr lang="en-GB" sz="4200" b="1" dirty="0">
                <a:solidFill>
                  <a:schemeClr val="tx1"/>
                </a:solidFill>
              </a:rPr>
              <a:t>Yoga</a:t>
            </a:r>
          </a:p>
          <a:p>
            <a:pPr marL="285750" indent="-285750">
              <a:buFont typeface="Arial" panose="020B0604020202020204" pitchFamily="34" charset="0"/>
              <a:buChar char="•"/>
            </a:pPr>
            <a:r>
              <a:rPr lang="en-GB" sz="4200" b="1" dirty="0">
                <a:solidFill>
                  <a:schemeClr val="tx1"/>
                </a:solidFill>
              </a:rPr>
              <a:t>Seedlings/ YPAS</a:t>
            </a:r>
          </a:p>
          <a:p>
            <a:pPr marL="285750" indent="-285750">
              <a:buFont typeface="Arial" panose="020B0604020202020204" pitchFamily="34" charset="0"/>
              <a:buChar char="•"/>
            </a:pPr>
            <a:r>
              <a:rPr lang="en-GB" sz="4200" b="1" dirty="0">
                <a:solidFill>
                  <a:schemeClr val="tx1"/>
                </a:solidFill>
              </a:rPr>
              <a:t>ADHD Foundation</a:t>
            </a:r>
          </a:p>
          <a:p>
            <a:pPr marL="285750" indent="-285750">
              <a:buFont typeface="Arial" panose="020B0604020202020204" pitchFamily="34" charset="0"/>
              <a:buChar char="•"/>
            </a:pPr>
            <a:r>
              <a:rPr lang="en-GB" sz="4200" b="1" dirty="0">
                <a:solidFill>
                  <a:schemeClr val="tx1"/>
                </a:solidFill>
              </a:rPr>
              <a:t>MAST</a:t>
            </a:r>
          </a:p>
          <a:p>
            <a:pPr marL="285750" indent="-285750">
              <a:buFont typeface="Arial" panose="020B0604020202020204" pitchFamily="34" charset="0"/>
              <a:buChar char="•"/>
            </a:pPr>
            <a:r>
              <a:rPr lang="en-GB" sz="4200" b="1" dirty="0">
                <a:solidFill>
                  <a:schemeClr val="tx1"/>
                </a:solidFill>
              </a:rPr>
              <a:t>Gang Culture Education (James Riley)</a:t>
            </a:r>
          </a:p>
          <a:p>
            <a:pPr marL="285750" indent="-285750">
              <a:buFont typeface="Arial" panose="020B0604020202020204" pitchFamily="34" charset="0"/>
              <a:buChar char="•"/>
            </a:pPr>
            <a:r>
              <a:rPr lang="en-GB" sz="4200" b="1" dirty="0" err="1">
                <a:solidFill>
                  <a:schemeClr val="tx1"/>
                </a:solidFill>
              </a:rPr>
              <a:t>EiTC</a:t>
            </a:r>
            <a:endParaRPr lang="en-GB" sz="4200" b="1" dirty="0">
              <a:solidFill>
                <a:schemeClr val="tx1"/>
              </a:solidFill>
            </a:endParaRPr>
          </a:p>
          <a:p>
            <a:pPr marL="285750" indent="-285750">
              <a:buFont typeface="Arial" panose="020B0604020202020204" pitchFamily="34" charset="0"/>
              <a:buChar char="•"/>
            </a:pPr>
            <a:r>
              <a:rPr lang="en-GB" sz="4200" b="1" dirty="0">
                <a:solidFill>
                  <a:schemeClr val="tx1"/>
                </a:solidFill>
              </a:rPr>
              <a:t>LFC Foundation</a:t>
            </a:r>
          </a:p>
          <a:p>
            <a:pPr marL="285750" indent="-285750">
              <a:buFont typeface="Arial" panose="020B0604020202020204" pitchFamily="34" charset="0"/>
              <a:buChar char="•"/>
            </a:pPr>
            <a:r>
              <a:rPr lang="en-GB" sz="4200" b="1" dirty="0">
                <a:solidFill>
                  <a:schemeClr val="tx1"/>
                </a:solidFill>
              </a:rPr>
              <a:t>Peace Foundation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7493837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9566055" cy="706964"/>
          </a:xfrm>
        </p:spPr>
        <p:txBody>
          <a:bodyPr/>
          <a:lstStyle/>
          <a:p>
            <a:r>
              <a:rPr lang="en-GB" dirty="0"/>
              <a:t>How do we support our parents/ carers?</a:t>
            </a:r>
          </a:p>
        </p:txBody>
      </p:sp>
      <p:sp>
        <p:nvSpPr>
          <p:cNvPr id="3" name="Content Placeholder 2"/>
          <p:cNvSpPr>
            <a:spLocks noGrp="1"/>
          </p:cNvSpPr>
          <p:nvPr>
            <p:ph idx="1"/>
          </p:nvPr>
        </p:nvSpPr>
        <p:spPr>
          <a:xfrm>
            <a:off x="320067" y="2075343"/>
            <a:ext cx="10400942" cy="4406349"/>
          </a:xfrm>
        </p:spPr>
        <p:txBody>
          <a:bodyPr>
            <a:normAutofit/>
          </a:bodyPr>
          <a:lstStyle/>
          <a:p>
            <a:r>
              <a:rPr lang="en-GB" sz="2400" b="1" dirty="0">
                <a:latin typeface="+mj-lt"/>
                <a:cs typeface="Sanskrit Text" panose="020B0502040204020203" pitchFamily="18" charset="0"/>
              </a:rPr>
              <a:t>Induction to school program</a:t>
            </a:r>
          </a:p>
          <a:p>
            <a:r>
              <a:rPr lang="en-GB" sz="2400" b="1" dirty="0">
                <a:latin typeface="+mj-lt"/>
                <a:cs typeface="Sanskrit Text" panose="020B0502040204020203" pitchFamily="18" charset="0"/>
              </a:rPr>
              <a:t>Pastoral Team</a:t>
            </a:r>
          </a:p>
          <a:p>
            <a:r>
              <a:rPr lang="en-GB" sz="2400" b="1" dirty="0">
                <a:latin typeface="+mj-lt"/>
                <a:cs typeface="Sanskrit Text" panose="020B0502040204020203" pitchFamily="18" charset="0"/>
              </a:rPr>
              <a:t>Open door- (uniform, food parcels, support with letters, housing)</a:t>
            </a:r>
          </a:p>
          <a:p>
            <a:r>
              <a:rPr lang="en-GB" sz="2400" b="1" dirty="0">
                <a:latin typeface="+mj-lt"/>
                <a:cs typeface="Sanskrit Text" panose="020B0502040204020203" pitchFamily="18" charset="0"/>
              </a:rPr>
              <a:t>Clothing events </a:t>
            </a:r>
          </a:p>
          <a:p>
            <a:r>
              <a:rPr lang="en-GB" sz="2400" b="1" dirty="0" err="1">
                <a:latin typeface="+mj-lt"/>
                <a:cs typeface="Sanskrit Text" panose="020B0502040204020203" pitchFamily="18" charset="0"/>
              </a:rPr>
              <a:t>Fareshare</a:t>
            </a:r>
            <a:endParaRPr lang="en-GB" sz="2400" b="1" dirty="0">
              <a:latin typeface="+mj-lt"/>
              <a:cs typeface="Sanskrit Text" panose="020B0502040204020203" pitchFamily="18" charset="0"/>
            </a:endParaRPr>
          </a:p>
          <a:p>
            <a:r>
              <a:rPr lang="en-GB" sz="2400" b="1" dirty="0">
                <a:latin typeface="+mj-lt"/>
                <a:cs typeface="Sanskrit Text" panose="020B0502040204020203" pitchFamily="18" charset="0"/>
              </a:rPr>
              <a:t>Events (Eid Party Day, Food Festival, Coffee mornings, Parents courses, Parent open days, curriculum days) </a:t>
            </a:r>
          </a:p>
          <a:p>
            <a:r>
              <a:rPr lang="en-GB" sz="2400" b="1" dirty="0">
                <a:latin typeface="+mj-lt"/>
                <a:cs typeface="Sanskrit Text" panose="020B0502040204020203" pitchFamily="18" charset="0"/>
              </a:rPr>
              <a:t>Safeguarding Team  </a:t>
            </a:r>
          </a:p>
          <a:p>
            <a:r>
              <a:rPr lang="en-GB" sz="2400" b="1" dirty="0">
                <a:latin typeface="+mj-lt"/>
                <a:cs typeface="Sanskrit Text" panose="020B0502040204020203" pitchFamily="18" charset="0"/>
              </a:rPr>
              <a:t>Website – translator app/ EMAS UK</a:t>
            </a:r>
          </a:p>
          <a:p>
            <a:endParaRPr lang="en-GB" sz="2400" b="1" dirty="0">
              <a:latin typeface="+mj-lt"/>
              <a:cs typeface="Sanskrit Text" panose="020B0502040204020203" pitchFamily="18" charset="0"/>
            </a:endParaRPr>
          </a:p>
          <a:p>
            <a:endParaRPr lang="en-GB" sz="2400" b="1" dirty="0">
              <a:latin typeface="+mj-lt"/>
              <a:cs typeface="Sanskrit Text" panose="020B0502040204020203" pitchFamily="18" charset="0"/>
            </a:endParaRPr>
          </a:p>
        </p:txBody>
      </p:sp>
      <p:pic>
        <p:nvPicPr>
          <p:cNvPr id="7" name="Picture 6" descr="A picture containing person, meal, food, delicacy&#10;&#10;Description automatically generated">
            <a:extLst>
              <a:ext uri="{FF2B5EF4-FFF2-40B4-BE49-F238E27FC236}">
                <a16:creationId xmlns:a16="http://schemas.microsoft.com/office/drawing/2014/main" id="{2B7F771E-BC63-F61D-9952-9DDA0B75F7F5}"/>
              </a:ext>
            </a:extLst>
          </p:cNvPr>
          <p:cNvPicPr>
            <a:picLocks noChangeAspect="1"/>
          </p:cNvPicPr>
          <p:nvPr/>
        </p:nvPicPr>
        <p:blipFill rotWithShape="1">
          <a:blip r:embed="rId2">
            <a:extLst>
              <a:ext uri="{28A0092B-C50C-407E-A947-70E740481C1C}">
                <a14:useLocalDpi xmlns:a14="http://schemas.microsoft.com/office/drawing/2010/main" val="0"/>
              </a:ext>
            </a:extLst>
          </a:blip>
          <a:srcRect t="15468" b="1759"/>
          <a:stretch/>
        </p:blipFill>
        <p:spPr bwMode="auto">
          <a:xfrm>
            <a:off x="10027944" y="3756990"/>
            <a:ext cx="2005030" cy="310101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996614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7C1C36-2657-384F-C5FA-4489713A25F0}"/>
              </a:ext>
            </a:extLst>
          </p:cNvPr>
          <p:cNvSpPr>
            <a:spLocks noGrp="1"/>
          </p:cNvSpPr>
          <p:nvPr>
            <p:ph type="title"/>
          </p:nvPr>
        </p:nvSpPr>
        <p:spPr/>
        <p:txBody>
          <a:bodyPr/>
          <a:lstStyle/>
          <a:p>
            <a:r>
              <a:rPr lang="en-GB" sz="3200" dirty="0"/>
              <a:t>How do we support our parents/ carers? Cont</a:t>
            </a:r>
            <a:r>
              <a:rPr lang="en-GB" dirty="0"/>
              <a:t>.</a:t>
            </a:r>
          </a:p>
        </p:txBody>
      </p:sp>
      <p:sp>
        <p:nvSpPr>
          <p:cNvPr id="7" name="TextBox 6">
            <a:extLst>
              <a:ext uri="{FF2B5EF4-FFF2-40B4-BE49-F238E27FC236}">
                <a16:creationId xmlns:a16="http://schemas.microsoft.com/office/drawing/2014/main" id="{B3EE1F54-4733-81B3-A255-A177C3AB055E}"/>
              </a:ext>
            </a:extLst>
          </p:cNvPr>
          <p:cNvSpPr txBox="1"/>
          <p:nvPr/>
        </p:nvSpPr>
        <p:spPr>
          <a:xfrm>
            <a:off x="895350" y="2449763"/>
            <a:ext cx="10401300" cy="6217087"/>
          </a:xfrm>
          <a:prstGeom prst="rect">
            <a:avLst/>
          </a:prstGeom>
          <a:noFill/>
        </p:spPr>
        <p:txBody>
          <a:bodyPr wrap="square" rtlCol="0">
            <a:spAutoFit/>
          </a:bodyPr>
          <a:lstStyle/>
          <a:p>
            <a:pPr marL="285750" indent="-285750">
              <a:buFont typeface="Arial" panose="020B0604020202020204" pitchFamily="34" charset="0"/>
              <a:buChar char="•"/>
            </a:pPr>
            <a:r>
              <a:rPr lang="en-GB" sz="2400" b="1" dirty="0">
                <a:latin typeface="+mj-lt"/>
                <a:cs typeface="Sanskrit Text" panose="020B0502040204020203" pitchFamily="18" charset="0"/>
              </a:rPr>
              <a:t>ESOL- Entry level 1 and speaking and listening work-shop</a:t>
            </a:r>
          </a:p>
          <a:p>
            <a:pPr marL="285750" indent="-285750">
              <a:buFont typeface="Arial" panose="020B0604020202020204" pitchFamily="34" charset="0"/>
              <a:buChar char="•"/>
            </a:pPr>
            <a:endParaRPr lang="en-GB" sz="2400" b="1" dirty="0">
              <a:latin typeface="+mj-lt"/>
              <a:cs typeface="Sanskrit Text" panose="020B0502040204020203" pitchFamily="18" charset="0"/>
            </a:endParaRPr>
          </a:p>
          <a:p>
            <a:pPr marL="285750" indent="-285750">
              <a:buFont typeface="Arial" panose="020B0604020202020204" pitchFamily="34" charset="0"/>
              <a:buChar char="•"/>
            </a:pPr>
            <a:r>
              <a:rPr lang="en-GB" sz="2400" b="1" dirty="0">
                <a:latin typeface="+mj-lt"/>
                <a:cs typeface="Sanskrit Text" panose="020B0502040204020203" pitchFamily="18" charset="0"/>
              </a:rPr>
              <a:t>Free breakfast club for ALL</a:t>
            </a:r>
          </a:p>
          <a:p>
            <a:pPr marL="285750" indent="-285750">
              <a:buFont typeface="Arial" panose="020B0604020202020204" pitchFamily="34" charset="0"/>
              <a:buChar char="•"/>
            </a:pPr>
            <a:endParaRPr lang="en-GB" sz="2400" b="1" dirty="0">
              <a:latin typeface="+mj-lt"/>
              <a:cs typeface="Sanskrit Text" panose="020B0502040204020203" pitchFamily="18" charset="0"/>
            </a:endParaRPr>
          </a:p>
          <a:p>
            <a:pPr marL="285750" indent="-285750">
              <a:buFont typeface="Arial" panose="020B0604020202020204" pitchFamily="34" charset="0"/>
              <a:buChar char="•"/>
            </a:pPr>
            <a:r>
              <a:rPr lang="en-GB" sz="2400" b="1" dirty="0">
                <a:latin typeface="+mj-lt"/>
                <a:cs typeface="Sanskrit Text" panose="020B0502040204020203" pitchFamily="18" charset="0"/>
              </a:rPr>
              <a:t>Targeted financial support</a:t>
            </a:r>
          </a:p>
          <a:p>
            <a:pPr marL="285750" indent="-285750">
              <a:buFont typeface="Arial" panose="020B0604020202020204" pitchFamily="34" charset="0"/>
              <a:buChar char="•"/>
            </a:pPr>
            <a:endParaRPr lang="en-GB" sz="2400" b="1" dirty="0">
              <a:latin typeface="+mj-lt"/>
              <a:cs typeface="Sanskrit Text" panose="020B0502040204020203" pitchFamily="18" charset="0"/>
            </a:endParaRPr>
          </a:p>
          <a:p>
            <a:pPr marL="285750" indent="-285750">
              <a:buFont typeface="Arial" panose="020B0604020202020204" pitchFamily="34" charset="0"/>
              <a:buChar char="•"/>
            </a:pPr>
            <a:r>
              <a:rPr lang="en-GB" sz="2400" b="1" dirty="0">
                <a:latin typeface="+mj-lt"/>
                <a:cs typeface="Sanskrit Text" panose="020B0502040204020203" pitchFamily="18" charset="0"/>
              </a:rPr>
              <a:t>Family Support Service</a:t>
            </a:r>
          </a:p>
          <a:p>
            <a:pPr marL="285750" indent="-285750">
              <a:buFont typeface="Arial" panose="020B0604020202020204" pitchFamily="34" charset="0"/>
              <a:buChar char="•"/>
            </a:pPr>
            <a:endParaRPr lang="en-GB" sz="2400" b="1" dirty="0">
              <a:latin typeface="+mj-lt"/>
              <a:cs typeface="Sanskrit Text" panose="020B0502040204020203" pitchFamily="18" charset="0"/>
            </a:endParaRPr>
          </a:p>
          <a:p>
            <a:pPr marL="285750" indent="-285750">
              <a:buFont typeface="Arial" panose="020B0604020202020204" pitchFamily="34" charset="0"/>
              <a:buChar char="•"/>
            </a:pPr>
            <a:r>
              <a:rPr lang="en-GB" sz="2400" b="1" dirty="0">
                <a:latin typeface="+mj-lt"/>
                <a:cs typeface="Sanskrit Text" panose="020B0502040204020203" pitchFamily="18" charset="0"/>
              </a:rPr>
              <a:t>Welfare Officer employed by school</a:t>
            </a:r>
          </a:p>
          <a:p>
            <a:pPr marL="285750" indent="-285750">
              <a:buFont typeface="Arial" panose="020B0604020202020204" pitchFamily="34" charset="0"/>
              <a:buChar char="•"/>
            </a:pPr>
            <a:endParaRPr lang="en-GB" sz="2400" b="1" dirty="0">
              <a:latin typeface="+mj-lt"/>
              <a:cs typeface="Sanskrit Text" panose="020B0502040204020203" pitchFamily="18" charset="0"/>
            </a:endParaRPr>
          </a:p>
          <a:p>
            <a:pPr marL="285750" indent="-285750">
              <a:buFont typeface="Arial" panose="020B0604020202020204" pitchFamily="34" charset="0"/>
              <a:buChar char="•"/>
            </a:pPr>
            <a:r>
              <a:rPr lang="en-GB" sz="2400" b="1" dirty="0">
                <a:latin typeface="+mj-lt"/>
                <a:cs typeface="Sanskrit Text" panose="020B0502040204020203" pitchFamily="18" charset="0"/>
              </a:rPr>
              <a:t>Trips/ residentials subsidised</a:t>
            </a:r>
          </a:p>
          <a:p>
            <a:pPr marL="285750" indent="-285750">
              <a:buFont typeface="Arial" panose="020B0604020202020204" pitchFamily="34" charset="0"/>
              <a:buChar char="•"/>
            </a:pPr>
            <a:endParaRPr lang="en-GB" sz="3200" b="1" dirty="0">
              <a:latin typeface="+mj-lt"/>
              <a:cs typeface="Sanskrit Text" panose="020B0502040204020203" pitchFamily="18" charset="0"/>
            </a:endParaRPr>
          </a:p>
          <a:p>
            <a:pPr marL="285750" indent="-285750">
              <a:buFont typeface="Arial" panose="020B0604020202020204" pitchFamily="34" charset="0"/>
              <a:buChar char="•"/>
            </a:pPr>
            <a:endParaRPr lang="en-GB" sz="2800" dirty="0">
              <a:latin typeface="+mj-lt"/>
              <a:cs typeface="Sanskrit Text" panose="020B0502040204020203" pitchFamily="18" charset="0"/>
            </a:endParaRPr>
          </a:p>
          <a:p>
            <a:pPr marL="285750" indent="-285750">
              <a:buFont typeface="Arial" panose="020B0604020202020204" pitchFamily="34" charset="0"/>
              <a:buChar char="•"/>
            </a:pPr>
            <a:endParaRPr lang="en-GB" sz="2800" dirty="0">
              <a:latin typeface="+mj-lt"/>
              <a:cs typeface="Sanskrit Text" panose="020B0502040204020203" pitchFamily="18" charset="0"/>
            </a:endParaRPr>
          </a:p>
          <a:p>
            <a:pPr marL="285750" indent="-285750">
              <a:buFont typeface="Arial" panose="020B0604020202020204" pitchFamily="34" charset="0"/>
              <a:buChar char="•"/>
            </a:pPr>
            <a:endParaRPr lang="en-GB" sz="2800" dirty="0">
              <a:latin typeface="+mj-lt"/>
              <a:cs typeface="Sanskrit Text" panose="020B0502040204020203" pitchFamily="18" charset="0"/>
            </a:endParaRPr>
          </a:p>
          <a:p>
            <a:endParaRPr lang="en-GB" dirty="0"/>
          </a:p>
        </p:txBody>
      </p:sp>
    </p:spTree>
    <p:extLst>
      <p:ext uri="{BB962C8B-B14F-4D97-AF65-F5344CB8AC3E}">
        <p14:creationId xmlns:p14="http://schemas.microsoft.com/office/powerpoint/2010/main" val="38805661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D9895DC-74EF-E2F2-FE50-D7EB2BE19DF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4328" y="115720"/>
            <a:ext cx="10726387" cy="6637145"/>
          </a:xfrm>
          <a:prstGeom prst="rect">
            <a:avLst/>
          </a:prstGeom>
          <a:noFill/>
          <a:ln>
            <a:noFill/>
          </a:ln>
        </p:spPr>
      </p:pic>
    </p:spTree>
    <p:extLst>
      <p:ext uri="{BB962C8B-B14F-4D97-AF65-F5344CB8AC3E}">
        <p14:creationId xmlns:p14="http://schemas.microsoft.com/office/powerpoint/2010/main" val="22586478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EA64E3B-5424-8A34-BAA6-2664E820C5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4329" y="176864"/>
            <a:ext cx="13155308" cy="6681136"/>
          </a:xfrm>
          <a:prstGeom prst="rect">
            <a:avLst/>
          </a:prstGeom>
          <a:noFill/>
          <a:ln>
            <a:noFill/>
          </a:ln>
        </p:spPr>
      </p:pic>
    </p:spTree>
    <p:extLst>
      <p:ext uri="{BB962C8B-B14F-4D97-AF65-F5344CB8AC3E}">
        <p14:creationId xmlns:p14="http://schemas.microsoft.com/office/powerpoint/2010/main" val="12957093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51E18DD-D4B0-E9D6-B411-4A1EF7C05BA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8282"/>
            <a:ext cx="12142132" cy="6886281"/>
          </a:xfrm>
          <a:prstGeom prst="rect">
            <a:avLst/>
          </a:prstGeom>
          <a:noFill/>
          <a:ln>
            <a:noFill/>
          </a:ln>
        </p:spPr>
      </p:pic>
    </p:spTree>
    <p:extLst>
      <p:ext uri="{BB962C8B-B14F-4D97-AF65-F5344CB8AC3E}">
        <p14:creationId xmlns:p14="http://schemas.microsoft.com/office/powerpoint/2010/main" val="9367670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A20C624-8E38-9D40-44BC-862CD58A221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6202" y="165802"/>
            <a:ext cx="11522039" cy="6283124"/>
          </a:xfrm>
          <a:prstGeom prst="rect">
            <a:avLst/>
          </a:prstGeom>
          <a:noFill/>
          <a:ln>
            <a:noFill/>
          </a:ln>
        </p:spPr>
      </p:pic>
    </p:spTree>
    <p:extLst>
      <p:ext uri="{BB962C8B-B14F-4D97-AF65-F5344CB8AC3E}">
        <p14:creationId xmlns:p14="http://schemas.microsoft.com/office/powerpoint/2010/main" val="12571353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3121A03-EE7B-34AB-6509-372D75B1A97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4491" y="250624"/>
            <a:ext cx="5035765" cy="2989881"/>
          </a:xfrm>
          <a:prstGeom prst="rect">
            <a:avLst/>
          </a:prstGeom>
          <a:ln w="228600" cap="sq" cmpd="thickThin">
            <a:solidFill>
              <a:srgbClr val="000000"/>
            </a:solidFill>
            <a:prstDash val="solid"/>
            <a:miter lim="800000"/>
          </a:ln>
          <a:effectLst>
            <a:innerShdw blurRad="76200">
              <a:srgbClr val="000000"/>
            </a:innerShdw>
          </a:effectLst>
        </p:spPr>
      </p:pic>
      <p:pic>
        <p:nvPicPr>
          <p:cNvPr id="3" name="Picture 2">
            <a:extLst>
              <a:ext uri="{FF2B5EF4-FFF2-40B4-BE49-F238E27FC236}">
                <a16:creationId xmlns:a16="http://schemas.microsoft.com/office/drawing/2014/main" id="{5C957E91-38F7-E291-66A0-0AF43402BBE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52674" y="250623"/>
            <a:ext cx="5474835" cy="2989881"/>
          </a:xfrm>
          <a:prstGeom prst="rect">
            <a:avLst/>
          </a:prstGeom>
          <a:ln w="228600" cap="sq" cmpd="thickThin">
            <a:solidFill>
              <a:srgbClr val="000000"/>
            </a:solidFill>
            <a:prstDash val="solid"/>
            <a:miter lim="800000"/>
          </a:ln>
          <a:effectLst>
            <a:innerShdw blurRad="76200">
              <a:srgbClr val="000000"/>
            </a:innerShdw>
          </a:effectLst>
        </p:spPr>
      </p:pic>
      <p:pic>
        <p:nvPicPr>
          <p:cNvPr id="4" name="Picture 3">
            <a:extLst>
              <a:ext uri="{FF2B5EF4-FFF2-40B4-BE49-F238E27FC236}">
                <a16:creationId xmlns:a16="http://schemas.microsoft.com/office/drawing/2014/main" id="{F2DAC1C1-FD63-C030-32BB-4FB938B2D51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6414" y="3732180"/>
            <a:ext cx="5368323" cy="2865755"/>
          </a:xfrm>
          <a:prstGeom prst="rect">
            <a:avLst/>
          </a:prstGeom>
          <a:ln w="228600" cap="sq" cmpd="thickThin">
            <a:solidFill>
              <a:srgbClr val="000000"/>
            </a:solidFill>
            <a:prstDash val="solid"/>
            <a:miter lim="800000"/>
          </a:ln>
          <a:effectLst>
            <a:innerShdw blurRad="76200">
              <a:srgbClr val="000000"/>
            </a:innerShdw>
          </a:effectLst>
        </p:spPr>
      </p:pic>
      <p:pic>
        <p:nvPicPr>
          <p:cNvPr id="5" name="Picture 4">
            <a:extLst>
              <a:ext uri="{FF2B5EF4-FFF2-40B4-BE49-F238E27FC236}">
                <a16:creationId xmlns:a16="http://schemas.microsoft.com/office/drawing/2014/main" id="{799219EC-39DD-FBEC-7728-1237DAE9C767}"/>
              </a:ext>
            </a:extLst>
          </p:cNvPr>
          <p:cNvPicPr>
            <a:picLocks noChangeAspect="1"/>
          </p:cNvPicPr>
          <p:nvPr/>
        </p:nvPicPr>
        <p:blipFill rotWithShape="1">
          <a:blip r:embed="rId5">
            <a:extLst>
              <a:ext uri="{28A0092B-C50C-407E-A947-70E740481C1C}">
                <a14:useLocalDpi xmlns:a14="http://schemas.microsoft.com/office/drawing/2010/main" val="0"/>
              </a:ext>
            </a:extLst>
          </a:blip>
          <a:srcRect l="12139" t="6309"/>
          <a:stretch/>
        </p:blipFill>
        <p:spPr bwMode="auto">
          <a:xfrm>
            <a:off x="6352673" y="3565813"/>
            <a:ext cx="5474835" cy="3171872"/>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4380821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sitting at tables in a room&#10;&#10;Description automatically generated">
            <a:extLst>
              <a:ext uri="{FF2B5EF4-FFF2-40B4-BE49-F238E27FC236}">
                <a16:creationId xmlns:a16="http://schemas.microsoft.com/office/drawing/2014/main" id="{15AA5F6B-4BA1-CC48-E20D-5EECCD3E34E7}"/>
              </a:ext>
            </a:extLst>
          </p:cNvPr>
          <p:cNvPicPr>
            <a:picLocks noChangeAspect="1"/>
          </p:cNvPicPr>
          <p:nvPr/>
        </p:nvPicPr>
        <p:blipFill rotWithShape="1">
          <a:blip r:embed="rId2"/>
          <a:srcRect t="32697" b="9934"/>
          <a:stretch/>
        </p:blipFill>
        <p:spPr>
          <a:xfrm>
            <a:off x="6567988" y="258608"/>
            <a:ext cx="5094623" cy="6340784"/>
          </a:xfrm>
          <a:prstGeom prst="rect">
            <a:avLst/>
          </a:prstGeom>
        </p:spPr>
      </p:pic>
      <p:pic>
        <p:nvPicPr>
          <p:cNvPr id="5" name="Picture 4" descr="A group of people in a room&#10;&#10;Description automatically generated">
            <a:extLst>
              <a:ext uri="{FF2B5EF4-FFF2-40B4-BE49-F238E27FC236}">
                <a16:creationId xmlns:a16="http://schemas.microsoft.com/office/drawing/2014/main" id="{84858119-1B80-9764-CCAF-A8441E562E45}"/>
              </a:ext>
            </a:extLst>
          </p:cNvPr>
          <p:cNvPicPr>
            <a:picLocks noChangeAspect="1"/>
          </p:cNvPicPr>
          <p:nvPr/>
        </p:nvPicPr>
        <p:blipFill rotWithShape="1">
          <a:blip r:embed="rId3"/>
          <a:srcRect t="32863" b="9768"/>
          <a:stretch/>
        </p:blipFill>
        <p:spPr>
          <a:xfrm>
            <a:off x="176463" y="258607"/>
            <a:ext cx="5094623" cy="6340785"/>
          </a:xfrm>
          <a:prstGeom prst="rect">
            <a:avLst/>
          </a:prstGeom>
        </p:spPr>
      </p:pic>
    </p:spTree>
    <p:extLst>
      <p:ext uri="{BB962C8B-B14F-4D97-AF65-F5344CB8AC3E}">
        <p14:creationId xmlns:p14="http://schemas.microsoft.com/office/powerpoint/2010/main" val="41161726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phone&#10;&#10;Description automatically generated">
            <a:extLst>
              <a:ext uri="{FF2B5EF4-FFF2-40B4-BE49-F238E27FC236}">
                <a16:creationId xmlns:a16="http://schemas.microsoft.com/office/drawing/2014/main" id="{D01F2E34-7F61-B719-28B3-8C8AF0630054}"/>
              </a:ext>
            </a:extLst>
          </p:cNvPr>
          <p:cNvPicPr>
            <a:picLocks noChangeAspect="1"/>
          </p:cNvPicPr>
          <p:nvPr/>
        </p:nvPicPr>
        <p:blipFill rotWithShape="1">
          <a:blip r:embed="rId2"/>
          <a:srcRect t="34276" b="13618"/>
          <a:stretch/>
        </p:blipFill>
        <p:spPr>
          <a:xfrm>
            <a:off x="327609" y="252663"/>
            <a:ext cx="5325281" cy="6019800"/>
          </a:xfrm>
          <a:prstGeom prst="rect">
            <a:avLst/>
          </a:prstGeom>
        </p:spPr>
      </p:pic>
      <p:pic>
        <p:nvPicPr>
          <p:cNvPr id="9" name="Picture 8" descr="A card with text and images of coffee mugs&#10;&#10;Description automatically generated">
            <a:extLst>
              <a:ext uri="{FF2B5EF4-FFF2-40B4-BE49-F238E27FC236}">
                <a16:creationId xmlns:a16="http://schemas.microsoft.com/office/drawing/2014/main" id="{9D8D466C-19DD-A034-24EB-905B0B8B13F2}"/>
              </a:ext>
            </a:extLst>
          </p:cNvPr>
          <p:cNvPicPr>
            <a:picLocks noChangeAspect="1"/>
          </p:cNvPicPr>
          <p:nvPr/>
        </p:nvPicPr>
        <p:blipFill>
          <a:blip r:embed="rId3"/>
          <a:stretch>
            <a:fillRect/>
          </a:stretch>
        </p:blipFill>
        <p:spPr>
          <a:xfrm>
            <a:off x="5752526" y="248335"/>
            <a:ext cx="5896728" cy="5548220"/>
          </a:xfrm>
          <a:prstGeom prst="rect">
            <a:avLst/>
          </a:prstGeom>
        </p:spPr>
      </p:pic>
      <p:sp>
        <p:nvSpPr>
          <p:cNvPr id="11" name="TextBox 10">
            <a:extLst>
              <a:ext uri="{FF2B5EF4-FFF2-40B4-BE49-F238E27FC236}">
                <a16:creationId xmlns:a16="http://schemas.microsoft.com/office/drawing/2014/main" id="{35B66863-CFD8-894B-E002-97A17187BA85}"/>
              </a:ext>
            </a:extLst>
          </p:cNvPr>
          <p:cNvSpPr txBox="1"/>
          <p:nvPr/>
        </p:nvSpPr>
        <p:spPr>
          <a:xfrm>
            <a:off x="327609" y="6097026"/>
            <a:ext cx="6096000" cy="646331"/>
          </a:xfrm>
          <a:prstGeom prst="rect">
            <a:avLst/>
          </a:prstGeom>
          <a:noFill/>
        </p:spPr>
        <p:txBody>
          <a:bodyPr wrap="square">
            <a:spAutoFit/>
          </a:bodyPr>
          <a:lstStyle/>
          <a:p>
            <a:r>
              <a:rPr lang="en-GB" dirty="0" err="1">
                <a:hlinkClick r:id="rId4"/>
              </a:rPr>
              <a:t>Kirkdale</a:t>
            </a:r>
            <a:r>
              <a:rPr lang="en-GB" dirty="0">
                <a:hlinkClick r:id="rId4"/>
              </a:rPr>
              <a:t>, St Lawrence CE Primary School - School of Sanctuary (kirkdalestlawrence.com)</a:t>
            </a:r>
            <a:endParaRPr lang="en-GB" dirty="0"/>
          </a:p>
        </p:txBody>
      </p:sp>
      <p:sp>
        <p:nvSpPr>
          <p:cNvPr id="13" name="TextBox 12">
            <a:extLst>
              <a:ext uri="{FF2B5EF4-FFF2-40B4-BE49-F238E27FC236}">
                <a16:creationId xmlns:a16="http://schemas.microsoft.com/office/drawing/2014/main" id="{7D84189B-20D9-1B4F-775D-EE92B59BD2D6}"/>
              </a:ext>
            </a:extLst>
          </p:cNvPr>
          <p:cNvSpPr txBox="1"/>
          <p:nvPr/>
        </p:nvSpPr>
        <p:spPr>
          <a:xfrm>
            <a:off x="5652890" y="5538414"/>
            <a:ext cx="6096000" cy="646331"/>
          </a:xfrm>
          <a:prstGeom prst="rect">
            <a:avLst/>
          </a:prstGeom>
          <a:noFill/>
        </p:spPr>
        <p:txBody>
          <a:bodyPr wrap="square">
            <a:spAutoFit/>
          </a:bodyPr>
          <a:lstStyle/>
          <a:p>
            <a:r>
              <a:rPr lang="en-GB" dirty="0" err="1">
                <a:hlinkClick r:id="rId5"/>
              </a:rPr>
              <a:t>Kirkdale</a:t>
            </a:r>
            <a:r>
              <a:rPr lang="en-GB" dirty="0">
                <a:hlinkClick r:id="rId5"/>
              </a:rPr>
              <a:t>, St Lawrence CE Primary School - Mental Health and Well-Being (kirkdalestlawrence.com)</a:t>
            </a:r>
            <a:endParaRPr lang="en-GB" dirty="0"/>
          </a:p>
        </p:txBody>
      </p:sp>
    </p:spTree>
    <p:extLst>
      <p:ext uri="{BB962C8B-B14F-4D97-AF65-F5344CB8AC3E}">
        <p14:creationId xmlns:p14="http://schemas.microsoft.com/office/powerpoint/2010/main" val="41107150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standing next to another person&#10;&#10;Description automatically generated">
            <a:extLst>
              <a:ext uri="{FF2B5EF4-FFF2-40B4-BE49-F238E27FC236}">
                <a16:creationId xmlns:a16="http://schemas.microsoft.com/office/drawing/2014/main" id="{48576FB1-0980-422E-5C92-9078E7657DE3}"/>
              </a:ext>
            </a:extLst>
          </p:cNvPr>
          <p:cNvPicPr>
            <a:picLocks noChangeAspect="1"/>
          </p:cNvPicPr>
          <p:nvPr/>
        </p:nvPicPr>
        <p:blipFill rotWithShape="1">
          <a:blip r:embed="rId2"/>
          <a:srcRect t="19539" b="14145"/>
          <a:stretch/>
        </p:blipFill>
        <p:spPr>
          <a:xfrm>
            <a:off x="327608" y="240631"/>
            <a:ext cx="4733679" cy="6498832"/>
          </a:xfrm>
          <a:prstGeom prst="rect">
            <a:avLst/>
          </a:prstGeom>
        </p:spPr>
      </p:pic>
      <p:pic>
        <p:nvPicPr>
          <p:cNvPr id="11" name="Picture 10" descr="Boxes of food in a hallway&#10;&#10;Description automatically generated">
            <a:extLst>
              <a:ext uri="{FF2B5EF4-FFF2-40B4-BE49-F238E27FC236}">
                <a16:creationId xmlns:a16="http://schemas.microsoft.com/office/drawing/2014/main" id="{DF862244-4200-F9B8-6A61-EA99BEA2BD1A}"/>
              </a:ext>
            </a:extLst>
          </p:cNvPr>
          <p:cNvPicPr>
            <a:picLocks noChangeAspect="1"/>
          </p:cNvPicPr>
          <p:nvPr/>
        </p:nvPicPr>
        <p:blipFill>
          <a:blip r:embed="rId3"/>
          <a:stretch>
            <a:fillRect/>
          </a:stretch>
        </p:blipFill>
        <p:spPr>
          <a:xfrm>
            <a:off x="5470357" y="240631"/>
            <a:ext cx="5538769" cy="6304548"/>
          </a:xfrm>
          <a:prstGeom prst="rect">
            <a:avLst/>
          </a:prstGeom>
        </p:spPr>
      </p:pic>
    </p:spTree>
    <p:extLst>
      <p:ext uri="{BB962C8B-B14F-4D97-AF65-F5344CB8AC3E}">
        <p14:creationId xmlns:p14="http://schemas.microsoft.com/office/powerpoint/2010/main" val="38111748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eating food&#10;&#10;Description automatically generated">
            <a:extLst>
              <a:ext uri="{FF2B5EF4-FFF2-40B4-BE49-F238E27FC236}">
                <a16:creationId xmlns:a16="http://schemas.microsoft.com/office/drawing/2014/main" id="{452B2656-1ED2-C8D2-D98E-513714ECC2CE}"/>
              </a:ext>
            </a:extLst>
          </p:cNvPr>
          <p:cNvPicPr>
            <a:picLocks noChangeAspect="1"/>
          </p:cNvPicPr>
          <p:nvPr/>
        </p:nvPicPr>
        <p:blipFill>
          <a:blip r:embed="rId2"/>
          <a:stretch>
            <a:fillRect/>
          </a:stretch>
        </p:blipFill>
        <p:spPr>
          <a:xfrm>
            <a:off x="6817895" y="268705"/>
            <a:ext cx="4932948" cy="6096000"/>
          </a:xfrm>
          <a:prstGeom prst="rect">
            <a:avLst/>
          </a:prstGeom>
        </p:spPr>
      </p:pic>
      <p:pic>
        <p:nvPicPr>
          <p:cNvPr id="9" name="Picture 8" descr="A screen shot of a cellphone&#10;&#10;Description automatically generated">
            <a:extLst>
              <a:ext uri="{FF2B5EF4-FFF2-40B4-BE49-F238E27FC236}">
                <a16:creationId xmlns:a16="http://schemas.microsoft.com/office/drawing/2014/main" id="{BD5AA420-B444-6DDD-9EF4-732237B92330}"/>
              </a:ext>
            </a:extLst>
          </p:cNvPr>
          <p:cNvPicPr>
            <a:picLocks noChangeAspect="1"/>
          </p:cNvPicPr>
          <p:nvPr/>
        </p:nvPicPr>
        <p:blipFill>
          <a:blip r:embed="rId3"/>
          <a:stretch>
            <a:fillRect/>
          </a:stretch>
        </p:blipFill>
        <p:spPr>
          <a:xfrm>
            <a:off x="441157" y="384908"/>
            <a:ext cx="5189622" cy="6088184"/>
          </a:xfrm>
          <a:prstGeom prst="rect">
            <a:avLst/>
          </a:prstGeom>
        </p:spPr>
      </p:pic>
      <p:sp>
        <p:nvSpPr>
          <p:cNvPr id="4" name="TextBox 3">
            <a:extLst>
              <a:ext uri="{FF2B5EF4-FFF2-40B4-BE49-F238E27FC236}">
                <a16:creationId xmlns:a16="http://schemas.microsoft.com/office/drawing/2014/main" id="{18762ADA-5C0B-70C3-F11D-2E067642C812}"/>
              </a:ext>
            </a:extLst>
          </p:cNvPr>
          <p:cNvSpPr txBox="1"/>
          <p:nvPr/>
        </p:nvSpPr>
        <p:spPr>
          <a:xfrm>
            <a:off x="3049172" y="3233783"/>
            <a:ext cx="6098344" cy="369332"/>
          </a:xfrm>
          <a:prstGeom prst="rect">
            <a:avLst/>
          </a:prstGeom>
          <a:noFill/>
        </p:spPr>
        <p:txBody>
          <a:bodyPr wrap="square">
            <a:spAutoFit/>
          </a:bodyPr>
          <a:lstStyle/>
          <a:p>
            <a:r>
              <a:rPr lang="en-GB" dirty="0">
                <a:hlinkClick r:id="rId4"/>
              </a:rPr>
              <a:t>(2) Mrs England (@MissEngland9) / Twitter</a:t>
            </a:r>
            <a:endParaRPr lang="en-GB" dirty="0"/>
          </a:p>
        </p:txBody>
      </p:sp>
    </p:spTree>
    <p:extLst>
      <p:ext uri="{BB962C8B-B14F-4D97-AF65-F5344CB8AC3E}">
        <p14:creationId xmlns:p14="http://schemas.microsoft.com/office/powerpoint/2010/main" val="5497449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students in a classroom&#10;&#10;Description automatically generated">
            <a:extLst>
              <a:ext uri="{FF2B5EF4-FFF2-40B4-BE49-F238E27FC236}">
                <a16:creationId xmlns:a16="http://schemas.microsoft.com/office/drawing/2014/main" id="{90D78B95-4836-5F0A-9C0F-2DF75E008731}"/>
              </a:ext>
            </a:extLst>
          </p:cNvPr>
          <p:cNvPicPr>
            <a:picLocks noChangeAspect="1"/>
          </p:cNvPicPr>
          <p:nvPr/>
        </p:nvPicPr>
        <p:blipFill>
          <a:blip r:embed="rId2"/>
          <a:stretch>
            <a:fillRect/>
          </a:stretch>
        </p:blipFill>
        <p:spPr>
          <a:xfrm>
            <a:off x="0" y="681121"/>
            <a:ext cx="5903495" cy="5495758"/>
          </a:xfrm>
          <a:prstGeom prst="rect">
            <a:avLst/>
          </a:prstGeom>
        </p:spPr>
      </p:pic>
      <p:pic>
        <p:nvPicPr>
          <p:cNvPr id="7" name="Picture 6" descr="A group of children holding paper people&#10;&#10;Description automatically generated">
            <a:extLst>
              <a:ext uri="{FF2B5EF4-FFF2-40B4-BE49-F238E27FC236}">
                <a16:creationId xmlns:a16="http://schemas.microsoft.com/office/drawing/2014/main" id="{BF8D5B68-52EA-A294-4926-3EA6E8646FB7}"/>
              </a:ext>
            </a:extLst>
          </p:cNvPr>
          <p:cNvPicPr>
            <a:picLocks noChangeAspect="1"/>
          </p:cNvPicPr>
          <p:nvPr/>
        </p:nvPicPr>
        <p:blipFill>
          <a:blip r:embed="rId3"/>
          <a:stretch>
            <a:fillRect/>
          </a:stretch>
        </p:blipFill>
        <p:spPr>
          <a:xfrm>
            <a:off x="6096000" y="681121"/>
            <a:ext cx="5903495" cy="3906921"/>
          </a:xfrm>
          <a:prstGeom prst="rect">
            <a:avLst/>
          </a:prstGeom>
        </p:spPr>
      </p:pic>
    </p:spTree>
    <p:extLst>
      <p:ext uri="{BB962C8B-B14F-4D97-AF65-F5344CB8AC3E}">
        <p14:creationId xmlns:p14="http://schemas.microsoft.com/office/powerpoint/2010/main" val="28406498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standing in a room&#10;&#10;Description automatically generated">
            <a:extLst>
              <a:ext uri="{FF2B5EF4-FFF2-40B4-BE49-F238E27FC236}">
                <a16:creationId xmlns:a16="http://schemas.microsoft.com/office/drawing/2014/main" id="{43181C80-EB37-CADE-C642-8DFE6EC05CE9}"/>
              </a:ext>
            </a:extLst>
          </p:cNvPr>
          <p:cNvPicPr>
            <a:picLocks noChangeAspect="1"/>
          </p:cNvPicPr>
          <p:nvPr/>
        </p:nvPicPr>
        <p:blipFill rotWithShape="1">
          <a:blip r:embed="rId2"/>
          <a:srcRect l="-1" t="20592" r="-3666" b="19671"/>
          <a:stretch/>
        </p:blipFill>
        <p:spPr>
          <a:xfrm>
            <a:off x="6096000" y="294616"/>
            <a:ext cx="5021179" cy="6268768"/>
          </a:xfrm>
          <a:prstGeom prst="rect">
            <a:avLst/>
          </a:prstGeom>
        </p:spPr>
      </p:pic>
      <p:pic>
        <p:nvPicPr>
          <p:cNvPr id="7" name="Picture 6" descr="A group of rolls of paper&#10;&#10;Description automatically generated">
            <a:extLst>
              <a:ext uri="{FF2B5EF4-FFF2-40B4-BE49-F238E27FC236}">
                <a16:creationId xmlns:a16="http://schemas.microsoft.com/office/drawing/2014/main" id="{6FEAFF81-BE31-E540-5D26-9A865783644F}"/>
              </a:ext>
            </a:extLst>
          </p:cNvPr>
          <p:cNvPicPr>
            <a:picLocks noChangeAspect="1"/>
          </p:cNvPicPr>
          <p:nvPr/>
        </p:nvPicPr>
        <p:blipFill>
          <a:blip r:embed="rId3"/>
          <a:stretch>
            <a:fillRect/>
          </a:stretch>
        </p:blipFill>
        <p:spPr>
          <a:xfrm>
            <a:off x="617620" y="232926"/>
            <a:ext cx="4900864" cy="6096000"/>
          </a:xfrm>
          <a:prstGeom prst="rect">
            <a:avLst/>
          </a:prstGeom>
        </p:spPr>
      </p:pic>
    </p:spTree>
    <p:extLst>
      <p:ext uri="{BB962C8B-B14F-4D97-AF65-F5344CB8AC3E}">
        <p14:creationId xmlns:p14="http://schemas.microsoft.com/office/powerpoint/2010/main" val="41429804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in a classroom&#10;&#10;Description automatically generated">
            <a:extLst>
              <a:ext uri="{FF2B5EF4-FFF2-40B4-BE49-F238E27FC236}">
                <a16:creationId xmlns:a16="http://schemas.microsoft.com/office/drawing/2014/main" id="{B0CD96A8-F00E-FA48-8776-78D761071BDA}"/>
              </a:ext>
            </a:extLst>
          </p:cNvPr>
          <p:cNvPicPr>
            <a:picLocks noChangeAspect="1"/>
          </p:cNvPicPr>
          <p:nvPr/>
        </p:nvPicPr>
        <p:blipFill rotWithShape="1">
          <a:blip r:embed="rId2"/>
          <a:srcRect t="26909" b="13354"/>
          <a:stretch/>
        </p:blipFill>
        <p:spPr>
          <a:xfrm>
            <a:off x="536157" y="320841"/>
            <a:ext cx="4725654" cy="5874898"/>
          </a:xfrm>
          <a:prstGeom prst="rect">
            <a:avLst/>
          </a:prstGeom>
        </p:spPr>
      </p:pic>
      <p:pic>
        <p:nvPicPr>
          <p:cNvPr id="5" name="Picture 4" descr="A table with clothes on it&#10;&#10;Description automatically generated">
            <a:extLst>
              <a:ext uri="{FF2B5EF4-FFF2-40B4-BE49-F238E27FC236}">
                <a16:creationId xmlns:a16="http://schemas.microsoft.com/office/drawing/2014/main" id="{E2BC86B8-9BFE-60F0-9170-027A1409390A}"/>
              </a:ext>
            </a:extLst>
          </p:cNvPr>
          <p:cNvPicPr>
            <a:picLocks noChangeAspect="1"/>
          </p:cNvPicPr>
          <p:nvPr/>
        </p:nvPicPr>
        <p:blipFill rotWithShape="1">
          <a:blip r:embed="rId3"/>
          <a:srcRect t="20526" b="17105"/>
          <a:stretch/>
        </p:blipFill>
        <p:spPr>
          <a:xfrm>
            <a:off x="6096000" y="517869"/>
            <a:ext cx="4219074" cy="5677870"/>
          </a:xfrm>
          <a:prstGeom prst="rect">
            <a:avLst/>
          </a:prstGeom>
        </p:spPr>
      </p:pic>
    </p:spTree>
    <p:extLst>
      <p:ext uri="{BB962C8B-B14F-4D97-AF65-F5344CB8AC3E}">
        <p14:creationId xmlns:p14="http://schemas.microsoft.com/office/powerpoint/2010/main" val="3031949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children sitting in a circle&#10;&#10;Description automatically generated">
            <a:extLst>
              <a:ext uri="{FF2B5EF4-FFF2-40B4-BE49-F238E27FC236}">
                <a16:creationId xmlns:a16="http://schemas.microsoft.com/office/drawing/2014/main" id="{BFFFF5FA-9B9F-463C-E696-37003F928F9C}"/>
              </a:ext>
            </a:extLst>
          </p:cNvPr>
          <p:cNvPicPr>
            <a:picLocks noChangeAspect="1"/>
          </p:cNvPicPr>
          <p:nvPr/>
        </p:nvPicPr>
        <p:blipFill>
          <a:blip r:embed="rId2"/>
          <a:stretch>
            <a:fillRect/>
          </a:stretch>
        </p:blipFill>
        <p:spPr>
          <a:xfrm>
            <a:off x="2181725" y="671763"/>
            <a:ext cx="7352631" cy="5514473"/>
          </a:xfrm>
          <a:prstGeom prst="rect">
            <a:avLst/>
          </a:prstGeom>
        </p:spPr>
      </p:pic>
    </p:spTree>
    <p:extLst>
      <p:ext uri="{BB962C8B-B14F-4D97-AF65-F5344CB8AC3E}">
        <p14:creationId xmlns:p14="http://schemas.microsoft.com/office/powerpoint/2010/main" val="22979785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people posing for a photo&#10;&#10;Description automatically generated">
            <a:extLst>
              <a:ext uri="{FF2B5EF4-FFF2-40B4-BE49-F238E27FC236}">
                <a16:creationId xmlns:a16="http://schemas.microsoft.com/office/drawing/2014/main" id="{96033607-0344-9AC1-62B2-94E34184CAC7}"/>
              </a:ext>
            </a:extLst>
          </p:cNvPr>
          <p:cNvPicPr>
            <a:picLocks noChangeAspect="1"/>
          </p:cNvPicPr>
          <p:nvPr/>
        </p:nvPicPr>
        <p:blipFill>
          <a:blip r:embed="rId2"/>
          <a:stretch>
            <a:fillRect/>
          </a:stretch>
        </p:blipFill>
        <p:spPr>
          <a:xfrm>
            <a:off x="1395662" y="354931"/>
            <a:ext cx="8197517" cy="6148138"/>
          </a:xfrm>
          <a:prstGeom prst="rect">
            <a:avLst/>
          </a:prstGeom>
        </p:spPr>
      </p:pic>
    </p:spTree>
    <p:extLst>
      <p:ext uri="{BB962C8B-B14F-4D97-AF65-F5344CB8AC3E}">
        <p14:creationId xmlns:p14="http://schemas.microsoft.com/office/powerpoint/2010/main" val="34628886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in a uniform playing a musical instrument&#10;&#10;Description automatically generated">
            <a:extLst>
              <a:ext uri="{FF2B5EF4-FFF2-40B4-BE49-F238E27FC236}">
                <a16:creationId xmlns:a16="http://schemas.microsoft.com/office/drawing/2014/main" id="{F98A4000-44A1-777B-4899-447311F29A06}"/>
              </a:ext>
            </a:extLst>
          </p:cNvPr>
          <p:cNvPicPr>
            <a:picLocks noChangeAspect="1"/>
          </p:cNvPicPr>
          <p:nvPr/>
        </p:nvPicPr>
        <p:blipFill>
          <a:blip r:embed="rId2"/>
          <a:stretch>
            <a:fillRect/>
          </a:stretch>
        </p:blipFill>
        <p:spPr>
          <a:xfrm>
            <a:off x="457199" y="381000"/>
            <a:ext cx="4836695" cy="6096000"/>
          </a:xfrm>
          <a:prstGeom prst="rect">
            <a:avLst/>
          </a:prstGeom>
        </p:spPr>
      </p:pic>
      <p:pic>
        <p:nvPicPr>
          <p:cNvPr id="5" name="Picture 4" descr="A group of people standing in a street&#10;&#10;Description automatically generated">
            <a:extLst>
              <a:ext uri="{FF2B5EF4-FFF2-40B4-BE49-F238E27FC236}">
                <a16:creationId xmlns:a16="http://schemas.microsoft.com/office/drawing/2014/main" id="{43100121-6E00-A7F3-880F-5C3EC853721D}"/>
              </a:ext>
            </a:extLst>
          </p:cNvPr>
          <p:cNvPicPr>
            <a:picLocks noChangeAspect="1"/>
          </p:cNvPicPr>
          <p:nvPr/>
        </p:nvPicPr>
        <p:blipFill>
          <a:blip r:embed="rId3"/>
          <a:stretch>
            <a:fillRect/>
          </a:stretch>
        </p:blipFill>
        <p:spPr>
          <a:xfrm>
            <a:off x="6448926" y="381000"/>
            <a:ext cx="4836695" cy="6096000"/>
          </a:xfrm>
          <a:prstGeom prst="rect">
            <a:avLst/>
          </a:prstGeom>
        </p:spPr>
      </p:pic>
    </p:spTree>
    <p:extLst>
      <p:ext uri="{BB962C8B-B14F-4D97-AF65-F5344CB8AC3E}">
        <p14:creationId xmlns:p14="http://schemas.microsoft.com/office/powerpoint/2010/main" val="27117275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51D35-EBA8-44F4-5968-FFCCCDD5B4CF}"/>
              </a:ext>
            </a:extLst>
          </p:cNvPr>
          <p:cNvSpPr>
            <a:spLocks noGrp="1"/>
          </p:cNvSpPr>
          <p:nvPr>
            <p:ph type="title"/>
          </p:nvPr>
        </p:nvSpPr>
        <p:spPr/>
        <p:txBody>
          <a:bodyPr/>
          <a:lstStyle/>
          <a:p>
            <a:pPr algn="ctr"/>
            <a:r>
              <a:rPr lang="en-GB" dirty="0"/>
              <a:t>Military School UK</a:t>
            </a:r>
          </a:p>
        </p:txBody>
      </p:sp>
      <p:sp>
        <p:nvSpPr>
          <p:cNvPr id="4" name="TextBox 3">
            <a:extLst>
              <a:ext uri="{FF2B5EF4-FFF2-40B4-BE49-F238E27FC236}">
                <a16:creationId xmlns:a16="http://schemas.microsoft.com/office/drawing/2014/main" id="{D9147C7B-0A39-DC72-3437-714790002B04}"/>
              </a:ext>
            </a:extLst>
          </p:cNvPr>
          <p:cNvSpPr txBox="1"/>
          <p:nvPr/>
        </p:nvSpPr>
        <p:spPr>
          <a:xfrm>
            <a:off x="3048000" y="2409327"/>
            <a:ext cx="6096000" cy="2031325"/>
          </a:xfrm>
          <a:prstGeom prst="rect">
            <a:avLst/>
          </a:prstGeom>
          <a:noFill/>
        </p:spPr>
        <p:txBody>
          <a:bodyPr wrap="square">
            <a:spAutoFit/>
          </a:bodyPr>
          <a:lstStyle/>
          <a:p>
            <a:r>
              <a:rPr lang="en-GB" dirty="0">
                <a:hlinkClick r:id="rId2"/>
              </a:rPr>
              <a:t>U.K Military School on Twitter: "An absolute pleasure to film with @KSL_Kirkdale and amazed to hear such positive feedback. For those who’ve worked with us know the impact but for those who yet haven’t .. why are you waiting ?? We’ll enrich your curriculum and motivate your learners to be the best they can be https://t.co/zA9NAUWwrd" / Twitter</a:t>
            </a:r>
            <a:endParaRPr lang="en-GB" dirty="0"/>
          </a:p>
        </p:txBody>
      </p:sp>
    </p:spTree>
    <p:extLst>
      <p:ext uri="{BB962C8B-B14F-4D97-AF65-F5344CB8AC3E}">
        <p14:creationId xmlns:p14="http://schemas.microsoft.com/office/powerpoint/2010/main" val="40740958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FD793F-DE48-CA59-960E-A69BC720DB99}"/>
              </a:ext>
            </a:extLst>
          </p:cNvPr>
          <p:cNvSpPr>
            <a:spLocks noGrp="1"/>
          </p:cNvSpPr>
          <p:nvPr>
            <p:ph type="title"/>
          </p:nvPr>
        </p:nvSpPr>
        <p:spPr/>
        <p:txBody>
          <a:bodyPr/>
          <a:lstStyle/>
          <a:p>
            <a:pPr algn="ctr"/>
            <a:r>
              <a:rPr lang="en-GB" dirty="0"/>
              <a:t>Mother Tongue Day</a:t>
            </a:r>
          </a:p>
        </p:txBody>
      </p:sp>
      <p:sp>
        <p:nvSpPr>
          <p:cNvPr id="4" name="TextBox 3">
            <a:extLst>
              <a:ext uri="{FF2B5EF4-FFF2-40B4-BE49-F238E27FC236}">
                <a16:creationId xmlns:a16="http://schemas.microsoft.com/office/drawing/2014/main" id="{FA3E2B1C-4B4E-EA66-FD0F-8B2FB5ED323D}"/>
              </a:ext>
            </a:extLst>
          </p:cNvPr>
          <p:cNvSpPr txBox="1"/>
          <p:nvPr/>
        </p:nvSpPr>
        <p:spPr>
          <a:xfrm>
            <a:off x="6667734" y="2597357"/>
            <a:ext cx="6096000" cy="923330"/>
          </a:xfrm>
          <a:prstGeom prst="rect">
            <a:avLst/>
          </a:prstGeom>
          <a:noFill/>
        </p:spPr>
        <p:txBody>
          <a:bodyPr wrap="square">
            <a:spAutoFit/>
          </a:bodyPr>
          <a:lstStyle/>
          <a:p>
            <a:r>
              <a:rPr lang="en-GB" dirty="0">
                <a:hlinkClick r:id="rId2"/>
              </a:rPr>
              <a:t>Miss McNeill on Twitter: "Celebrating #MotherTongueDay in Archer class💜⭐️ @KSL_Kirkdale https://t.co/1y9968JKvx" / Twitter</a:t>
            </a:r>
            <a:endParaRPr lang="en-GB" dirty="0"/>
          </a:p>
        </p:txBody>
      </p:sp>
      <p:sp>
        <p:nvSpPr>
          <p:cNvPr id="6" name="TextBox 5">
            <a:extLst>
              <a:ext uri="{FF2B5EF4-FFF2-40B4-BE49-F238E27FC236}">
                <a16:creationId xmlns:a16="http://schemas.microsoft.com/office/drawing/2014/main" id="{95B7FBA0-DF2A-4458-7F92-FA8C9EC1BF01}"/>
              </a:ext>
            </a:extLst>
          </p:cNvPr>
          <p:cNvSpPr txBox="1"/>
          <p:nvPr/>
        </p:nvSpPr>
        <p:spPr>
          <a:xfrm>
            <a:off x="5967587" y="4722956"/>
            <a:ext cx="6096000" cy="923330"/>
          </a:xfrm>
          <a:prstGeom prst="rect">
            <a:avLst/>
          </a:prstGeom>
          <a:noFill/>
        </p:spPr>
        <p:txBody>
          <a:bodyPr wrap="square">
            <a:spAutoFit/>
          </a:bodyPr>
          <a:lstStyle/>
          <a:p>
            <a:r>
              <a:rPr lang="en-GB" dirty="0">
                <a:hlinkClick r:id="rId3"/>
              </a:rPr>
              <a:t>Mrs Islam on Twitter: "Walker Class say ”Hello” using their ‘mother tongue’ #MotherTongueDay 🌟😀@KSL_Kirkdale https://t.co/vk3Ed8riwM" / Twitter</a:t>
            </a:r>
            <a:endParaRPr lang="en-GB" dirty="0"/>
          </a:p>
        </p:txBody>
      </p:sp>
      <p:pic>
        <p:nvPicPr>
          <p:cNvPr id="7" name="Picture 6" descr="A bulletin board with flags and flags&#10;&#10;Description automatically generated">
            <a:extLst>
              <a:ext uri="{FF2B5EF4-FFF2-40B4-BE49-F238E27FC236}">
                <a16:creationId xmlns:a16="http://schemas.microsoft.com/office/drawing/2014/main" id="{1C09BCB1-2B10-B01E-E127-74B634AFC35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64489" y="1984009"/>
            <a:ext cx="6095999" cy="4581792"/>
          </a:xfrm>
          <a:prstGeom prst="rect">
            <a:avLst/>
          </a:prstGeom>
          <a:noFill/>
          <a:ln>
            <a:noFill/>
          </a:ln>
        </p:spPr>
      </p:pic>
    </p:spTree>
    <p:extLst>
      <p:ext uri="{BB962C8B-B14F-4D97-AF65-F5344CB8AC3E}">
        <p14:creationId xmlns:p14="http://schemas.microsoft.com/office/powerpoint/2010/main" val="23905217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5B4BF28-08BF-5CA9-14DE-D70EFB90253C}"/>
              </a:ext>
            </a:extLst>
          </p:cNvPr>
          <p:cNvSpPr>
            <a:spLocks noGrp="1"/>
          </p:cNvSpPr>
          <p:nvPr>
            <p:ph type="title"/>
          </p:nvPr>
        </p:nvSpPr>
        <p:spPr/>
        <p:txBody>
          <a:bodyPr/>
          <a:lstStyle/>
          <a:p>
            <a:endParaRPr lang="en-GB" dirty="0"/>
          </a:p>
        </p:txBody>
      </p:sp>
      <p:sp>
        <p:nvSpPr>
          <p:cNvPr id="8" name="Title 1">
            <a:extLst>
              <a:ext uri="{FF2B5EF4-FFF2-40B4-BE49-F238E27FC236}">
                <a16:creationId xmlns:a16="http://schemas.microsoft.com/office/drawing/2014/main" id="{45210F5E-FF14-B06B-08D8-3B81917F77B0}"/>
              </a:ext>
            </a:extLst>
          </p:cNvPr>
          <p:cNvSpPr txBox="1">
            <a:spLocks/>
          </p:cNvSpPr>
          <p:nvPr/>
        </p:nvSpPr>
        <p:spPr bwMode="gray">
          <a:xfrm>
            <a:off x="1154954" y="973668"/>
            <a:ext cx="8761413" cy="706964"/>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a:t>Next Steps</a:t>
            </a:r>
            <a:endParaRPr lang="en-GB" dirty="0"/>
          </a:p>
        </p:txBody>
      </p:sp>
      <p:sp>
        <p:nvSpPr>
          <p:cNvPr id="9" name="TextBox 8">
            <a:extLst>
              <a:ext uri="{FF2B5EF4-FFF2-40B4-BE49-F238E27FC236}">
                <a16:creationId xmlns:a16="http://schemas.microsoft.com/office/drawing/2014/main" id="{54B7A5C1-3AA0-3941-FC6A-D67767679CAC}"/>
              </a:ext>
            </a:extLst>
          </p:cNvPr>
          <p:cNvSpPr txBox="1"/>
          <p:nvPr/>
        </p:nvSpPr>
        <p:spPr>
          <a:xfrm>
            <a:off x="737860" y="2967788"/>
            <a:ext cx="10475572" cy="3785652"/>
          </a:xfrm>
          <a:prstGeom prst="rect">
            <a:avLst/>
          </a:prstGeom>
          <a:noFill/>
        </p:spPr>
        <p:txBody>
          <a:bodyPr wrap="square">
            <a:spAutoFit/>
          </a:bodyPr>
          <a:lstStyle/>
          <a:p>
            <a:pPr marL="342900" indent="-342900">
              <a:buFont typeface="Arial" panose="020B0604020202020204" pitchFamily="34" charset="0"/>
              <a:buChar char="•"/>
            </a:pPr>
            <a:r>
              <a:rPr lang="en-GB" sz="2400" b="1" dirty="0"/>
              <a:t>Global links – Developing Cultural heritage days whereby we could invite wider members of the community to deliver workshops and events for the children to celebrate the wide range of languages and cultures pertaining to the school community.</a:t>
            </a:r>
          </a:p>
          <a:p>
            <a:pPr marL="342900" indent="-342900">
              <a:buFont typeface="Arial" panose="020B0604020202020204" pitchFamily="34" charset="0"/>
              <a:buChar char="•"/>
            </a:pPr>
            <a:endParaRPr lang="en-GB" sz="2400" b="1" dirty="0"/>
          </a:p>
          <a:p>
            <a:pPr marL="342900" indent="-342900">
              <a:buFont typeface="Arial" panose="020B0604020202020204" pitchFamily="34" charset="0"/>
              <a:buChar char="•"/>
            </a:pPr>
            <a:r>
              <a:rPr lang="en-GB" sz="2400" b="1" dirty="0"/>
              <a:t>Purchase more dual-language resources for use in school and at home</a:t>
            </a:r>
          </a:p>
          <a:p>
            <a:pPr marL="342900" indent="-342900">
              <a:buFont typeface="Arial" panose="020B0604020202020204" pitchFamily="34" charset="0"/>
              <a:buChar char="•"/>
            </a:pPr>
            <a:endParaRPr lang="en-GB" sz="2400" b="1" dirty="0"/>
          </a:p>
          <a:p>
            <a:pPr marL="342900" indent="-342900">
              <a:buFont typeface="Arial" panose="020B0604020202020204" pitchFamily="34" charset="0"/>
              <a:buChar char="•"/>
            </a:pPr>
            <a:r>
              <a:rPr lang="en-GB" sz="2400" b="1" dirty="0"/>
              <a:t>The school engages/ collaborates further with the local City of Sanctuary groups. </a:t>
            </a:r>
          </a:p>
        </p:txBody>
      </p:sp>
    </p:spTree>
    <p:extLst>
      <p:ext uri="{BB962C8B-B14F-4D97-AF65-F5344CB8AC3E}">
        <p14:creationId xmlns:p14="http://schemas.microsoft.com/office/powerpoint/2010/main" val="3754797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TM02900722[[fn=Ion Boardroom]]</Template>
  <TotalTime>725</TotalTime>
  <Words>834</Words>
  <Application>Microsoft Office PowerPoint</Application>
  <PresentationFormat>Widescreen</PresentationFormat>
  <Paragraphs>125</Paragraphs>
  <Slides>29</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Arial</vt:lpstr>
      <vt:lpstr>Arial Black</vt:lpstr>
      <vt:lpstr>Calibri</vt:lpstr>
      <vt:lpstr>Century Gothic</vt:lpstr>
      <vt:lpstr>Open Sans</vt:lpstr>
      <vt:lpstr>Wingdings 3</vt:lpstr>
      <vt:lpstr>Ion Boardroom</vt:lpstr>
      <vt:lpstr>  </vt:lpstr>
      <vt:lpstr>Background/ Context</vt:lpstr>
      <vt:lpstr>PowerPoint Presentation</vt:lpstr>
      <vt:lpstr>PowerPoint Presentation</vt:lpstr>
      <vt:lpstr>How we have worked towards the reaccreditation for SCHOOL OF SANCTUARY </vt:lpstr>
      <vt:lpstr>How do we support our children?</vt:lpstr>
      <vt:lpstr>How do we support our children? cont.</vt:lpstr>
      <vt:lpstr>How do we support our children?</vt:lpstr>
      <vt:lpstr>Well- Being Support/ SEN Support</vt:lpstr>
      <vt:lpstr>How do we support our parents/ carers?</vt:lpstr>
      <vt:lpstr>How do we support our parents/ carers? Cont.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Military School UK</vt:lpstr>
      <vt:lpstr>Mother Tongue Day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School of Sanctuary</dc:title>
  <dc:creator>Mrs E Cottom</dc:creator>
  <cp:lastModifiedBy>Mrs E Cottom</cp:lastModifiedBy>
  <cp:revision>28</cp:revision>
  <dcterms:created xsi:type="dcterms:W3CDTF">2023-05-15T11:32:29Z</dcterms:created>
  <dcterms:modified xsi:type="dcterms:W3CDTF">2023-07-11T08:49:55Z</dcterms:modified>
</cp:coreProperties>
</file>